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265" r:id="rId3"/>
    <p:sldId id="300" r:id="rId4"/>
    <p:sldId id="270" r:id="rId5"/>
    <p:sldId id="294" r:id="rId6"/>
    <p:sldId id="264" r:id="rId7"/>
    <p:sldId id="261" r:id="rId8"/>
    <p:sldId id="296" r:id="rId9"/>
    <p:sldId id="273" r:id="rId10"/>
    <p:sldId id="329" r:id="rId11"/>
    <p:sldId id="330" r:id="rId12"/>
    <p:sldId id="298" r:id="rId13"/>
    <p:sldId id="339" r:id="rId14"/>
    <p:sldId id="299" r:id="rId15"/>
    <p:sldId id="292" r:id="rId16"/>
    <p:sldId id="302" r:id="rId17"/>
    <p:sldId id="307" r:id="rId18"/>
    <p:sldId id="325" r:id="rId19"/>
    <p:sldId id="308" r:id="rId20"/>
    <p:sldId id="309" r:id="rId21"/>
    <p:sldId id="317" r:id="rId22"/>
    <p:sldId id="332" r:id="rId23"/>
    <p:sldId id="340" r:id="rId24"/>
    <p:sldId id="334" r:id="rId25"/>
    <p:sldId id="311" r:id="rId26"/>
    <p:sldId id="268" r:id="rId27"/>
    <p:sldId id="319" r:id="rId28"/>
    <p:sldId id="338" r:id="rId29"/>
    <p:sldId id="315" r:id="rId30"/>
    <p:sldId id="316" r:id="rId31"/>
    <p:sldId id="276" r:id="rId32"/>
    <p:sldId id="278" r:id="rId33"/>
    <p:sldId id="327" r:id="rId34"/>
    <p:sldId id="328" r:id="rId35"/>
    <p:sldId id="284" r:id="rId36"/>
    <p:sldId id="289" r:id="rId37"/>
    <p:sldId id="301" r:id="rId38"/>
    <p:sldId id="337" r:id="rId39"/>
    <p:sldId id="313" r:id="rId40"/>
  </p:sldIdLst>
  <p:sldSz cx="12192000" cy="6858000"/>
  <p:notesSz cx="6858000" cy="9144000"/>
  <p:defaultTextStyle>
    <a:defPPr>
      <a:defRPr lang="fr-A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80945"/>
  </p:normalViewPr>
  <p:slideViewPr>
    <p:cSldViewPr snapToGrid="0" snapToObjects="1">
      <p:cViewPr varScale="1">
        <p:scale>
          <a:sx n="90" d="100"/>
          <a:sy n="90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AM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067BF-DC0F-C941-9EB0-74E8A10A30D7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AM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AM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846D1-5AFE-994D-9E4E-3CFBB544D61B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86161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strike="noStrik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817910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16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938511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17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4180355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19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501260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fr-AM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20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519163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AM" dirty="0"/>
              <a:t>I only included here exmples in canonical P CONJ Q strucure. But I also argue that non-canonical examples are MODAL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22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782051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23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395168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24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99133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25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42846822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26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8460313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28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77763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4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5646272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30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1022596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31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29144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32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6474460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33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660067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34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6368443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35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2463738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36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7941251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37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8004963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38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2742352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39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589192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6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159084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7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45822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9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507985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10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906504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11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41044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14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818690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AM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846D1-5AFE-994D-9E4E-3CFBB544D61B}" type="slidenum">
              <a:rPr lang="fr-AM" smtClean="0"/>
              <a:t>15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406586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950FA-2509-8891-370A-DF8ECB1DF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EBE61A-4743-16AC-E17B-00B9D3954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AM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A38933-654D-01C7-0495-4FAB90DE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41DA3-3D15-7373-BB7E-7B9D0374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CBF421-89E9-743A-9F5D-99AE8E27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07724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4755F-35DC-550A-28FA-100E62C35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3AF042-1327-76DB-7021-F642776C4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7F4D84-4B65-5297-59AA-963A81222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E14C58-98ED-DF32-DFC8-03F32DFA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7EDFE8-D1E6-BA88-4265-E746DD04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25579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EF2594-FB1C-C651-51AC-4261DB252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E1F821-1155-896E-7008-C0AC29840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D69454-0817-92A6-8BC9-3F4088654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22B77-116B-7BA5-D835-E0BD741D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AD0BE8-6A8C-090F-7F8A-96001977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79555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085D39-6B03-D4FD-2D73-28A9ACFC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0847B4-D4AB-67FC-597E-4CA669822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572321-CAAC-6771-BC58-C067AB24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CAA66A-6DC9-2267-AC18-9331010F2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4CD1D2-4651-198C-DE04-47467889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55529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08D07A-E7E4-C105-685B-C85DE703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6A4DEF-1683-B010-FF79-6806C3DA9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6426D8-280C-463B-7E9E-B9F76989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58059-D65B-2869-D702-47E6054F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0EBE5-DEB0-738D-F15F-03DF37FA5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69116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FF1DC-A1E8-93C8-6F80-68C92171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5CB1A-5069-0EA0-C731-9AD7DA22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B7C0A8-A776-CCF5-C1AD-891DE99A8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504902-AA9F-8BA4-588A-53EE1971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5002BC-2136-D441-50CA-E6EC9B4C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B7C22-BC05-1494-2864-C20AF1AA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80162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9DEB9-0CE8-7703-410F-A81B303E4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BF6688-63D9-3EE9-D1B4-BF451A188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852087-C70B-4140-6884-8E3DAA1D0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33CC44-0B19-88E6-8E25-7FC384A09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E6DF265-72E3-32B8-463A-8F31A918E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B30CF0-1298-55A3-3E46-A4F68F50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DB17F5-D926-534B-8796-43D242D1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3B525A-4B83-55C4-3C18-90DC25E39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05103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EC0C30-5780-037A-5F6B-357A4D83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4E5282-6F5F-F05C-5967-92FEFD57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957F1B-6BC9-7F74-4655-13855587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F54F18-61F8-1F9D-A6B1-FAB159C9C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318008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AEAE95-962F-E9B3-2CDC-B2713FE35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9432EB-C537-E4F4-259B-A69B8993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D4E4B7-F670-C8A9-D046-1F35F62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56127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35118-B36F-9D9A-9592-F062329A2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C47F30-D257-98BC-E132-9A5170C9C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7F6C44-7671-34B3-4BAF-8AB7EFB14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36413-09AC-C4CF-5BF7-13A9BD98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B76B6D-70D4-25E6-DE1B-5DA754D1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2C0CD-203C-3333-8800-AD4E3FA8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140392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AA4B0-C7F9-2BA3-F42F-5B18AF9F5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54BC984-D96E-C302-CA4B-D67DA457F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AM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4261C3-7371-DFE1-8315-8BD71AFF9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5DD32B-3DD8-466B-05AB-A1F0F913D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A7DAEE-DAD3-3506-36A5-13F1F29B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AM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C70854-A001-B34D-7372-4C3B005AE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256812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F529A46-3C2A-F3F0-B42E-C4DF15ACF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AM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5041D3-8124-FEBD-64C5-4AFF0A40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AM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CCF033-E6F3-2221-B2B5-4BFED7A41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698A-D685-9247-B9F0-0F9BA1C2CC13}" type="datetimeFigureOut">
              <a:rPr lang="fr-AM" smtClean="0"/>
              <a:t>20.05.22</a:t>
            </a:fld>
            <a:endParaRPr lang="fr-AM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08D2FE-8CBF-A5DB-AE54-ADDA4AAE8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AM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7848B4-D3EC-8EAE-9EB8-DB9A679A4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3BC91-6B19-7F4E-8DF4-968E0B70DFAF}" type="slidenum">
              <a:rPr lang="fr-AM" smtClean="0"/>
              <a:t>‹N°›</a:t>
            </a:fld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408628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A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E611B-C2F2-0A73-4C9F-3682FC195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/>
              <a:t>A bi-dimensional account for adverbial clauses between grammar and discourse </a:t>
            </a:r>
            <a:endParaRPr lang="fr-AM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DC499F-C130-7397-3CD4-6276D20DF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457200" indent="-457200">
              <a:buAutoNum type="alphaUcPeriod"/>
            </a:pPr>
            <a:r>
              <a:rPr lang="en-US" b="1" dirty="0"/>
              <a:t>Constructional taxonomy and </a:t>
            </a:r>
          </a:p>
          <a:p>
            <a:pPr marL="457200" indent="-457200">
              <a:buAutoNum type="alphaUcPeriod"/>
            </a:pPr>
            <a:r>
              <a:rPr lang="en-US" b="1" dirty="0"/>
              <a:t>discourse-level information structure (IS)</a:t>
            </a:r>
            <a:endParaRPr lang="fr-AM" dirty="0"/>
          </a:p>
        </p:txBody>
      </p:sp>
    </p:spTree>
    <p:extLst>
      <p:ext uri="{BB962C8B-B14F-4D97-AF65-F5344CB8AC3E}">
        <p14:creationId xmlns:p14="http://schemas.microsoft.com/office/powerpoint/2010/main" val="2665182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8A18-B136-9256-9282-04532613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559"/>
          </a:xfrm>
        </p:spPr>
        <p:txBody>
          <a:bodyPr>
            <a:noAutofit/>
          </a:bodyPr>
          <a:lstStyle/>
          <a:p>
            <a:pPr algn="ctr"/>
            <a:r>
              <a:rPr lang="fr-CH" sz="2800" b="1" dirty="0" err="1"/>
              <a:t>Grammar</a:t>
            </a:r>
            <a:r>
              <a:rPr lang="fr-CH" sz="2800" b="1" dirty="0"/>
              <a:t> dimension in </a:t>
            </a:r>
            <a:r>
              <a:rPr lang="fr-CH" sz="2800" b="1" dirty="0" err="1"/>
              <a:t>constructional</a:t>
            </a:r>
            <a:r>
              <a:rPr lang="fr-CH" sz="2800" b="1" dirty="0"/>
              <a:t> </a:t>
            </a:r>
            <a:r>
              <a:rPr lang="fr-AM" sz="2800" b="1" dirty="0"/>
              <a:t>clause-linking taxonomies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15EA3A-1752-CC53-8E55-ACA800E0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AM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6A918C-C189-AEF0-95E2-30F253F311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773117"/>
              </p:ext>
            </p:extLst>
          </p:nvPr>
        </p:nvGraphicFramePr>
        <p:xfrm>
          <a:off x="538619" y="1119116"/>
          <a:ext cx="11021036" cy="5508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404">
                  <a:extLst>
                    <a:ext uri="{9D8B030D-6E8A-4147-A177-3AD203B41FA5}">
                      <a16:colId xmlns:a16="http://schemas.microsoft.com/office/drawing/2014/main" val="1409928473"/>
                    </a:ext>
                  </a:extLst>
                </a:gridCol>
                <a:gridCol w="3279903">
                  <a:extLst>
                    <a:ext uri="{9D8B030D-6E8A-4147-A177-3AD203B41FA5}">
                      <a16:colId xmlns:a16="http://schemas.microsoft.com/office/drawing/2014/main" val="1739877674"/>
                    </a:ext>
                  </a:extLst>
                </a:gridCol>
                <a:gridCol w="3035251">
                  <a:extLst>
                    <a:ext uri="{9D8B030D-6E8A-4147-A177-3AD203B41FA5}">
                      <a16:colId xmlns:a16="http://schemas.microsoft.com/office/drawing/2014/main" val="538890230"/>
                    </a:ext>
                  </a:extLst>
                </a:gridCol>
                <a:gridCol w="3459478">
                  <a:extLst>
                    <a:ext uri="{9D8B030D-6E8A-4147-A177-3AD203B41FA5}">
                      <a16:colId xmlns:a16="http://schemas.microsoft.com/office/drawing/2014/main" val="3748911397"/>
                    </a:ext>
                  </a:extLst>
                </a:gridCol>
              </a:tblGrid>
              <a:tr h="5093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Linguistic levels of constructional analysis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arameters underlying the taxonomy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Constructional taxonomy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170860"/>
                  </a:ext>
                </a:extLst>
              </a:tr>
              <a:tr h="471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Bluhdorn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endParaRPr lang="fr-AM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mbedding (preposability)+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CH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Government</a:t>
                      </a:r>
                      <a:r>
                        <a:rPr lang="fr-CH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(V-final)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categories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vs. coordination</a:t>
                      </a:r>
                      <a:endParaRPr lang="fr-AM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53750"/>
                  </a:ext>
                </a:extLst>
              </a:tr>
              <a:tr h="445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Subordination and Embedding </a:t>
                      </a:r>
                      <a:endParaRPr lang="fr-AM" sz="1400" dirty="0">
                        <a:solidFill>
                          <a:srgbClr val="C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2 = 4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subordination, 1 coordinaiton,1 intermediate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008084"/>
                  </a:ext>
                </a:extLst>
              </a:tr>
              <a:tr h="481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Ducrot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semantic</a:t>
                      </a:r>
                      <a:endParaRPr lang="fr-AM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&amp; coordination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hypotaxis &amp; parataxis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4</a:t>
                      </a:r>
                      <a:endParaRPr lang="fr-AM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fr-AM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322508"/>
                  </a:ext>
                </a:extLst>
              </a:tr>
              <a:tr h="473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Haegeman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Discourse-grammar levels (initial account)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layers of Grammar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integration (i) </a:t>
                      </a:r>
                      <a:r>
                        <a:rPr lang="fr-AM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fr-AM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emantic 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embedding (e)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3 categories   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       PAC      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+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,+e      +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,-e       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,-e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610019"/>
                  </a:ext>
                </a:extLst>
              </a:tr>
              <a:tr h="6554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C&amp;J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module: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dimensions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sub-/coordination,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sub-/coordination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Within coordination, 2 sub-types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(1x2 = 2)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75018"/>
                  </a:ext>
                </a:extLst>
              </a:tr>
              <a:tr h="2575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Belyaev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functional/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ub-coordination, syntactic &amp;semantic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sub-types for syntactic coordination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49186"/>
                  </a:ext>
                </a:extLst>
              </a:tr>
              <a:tr h="5311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AP-based works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Grammar-Discourse interface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Grammatical links and discourse units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Regency 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rection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linking (</a:t>
                      </a: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liage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Nucleus-Satellite</a:t>
                      </a:r>
                      <a:endParaRPr lang="fr-AM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2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5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edge categories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+ 3 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intermediate 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56659"/>
                  </a:ext>
                </a:extLst>
              </a:tr>
              <a:tr h="531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Verstraete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discourse-functional (structural-illocutionary)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«interpersonal » functions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illocutionary +1 IS-communicative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(1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coordination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subordination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+ (1(+(1+1)))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78067"/>
                  </a:ext>
                </a:extLst>
              </a:tr>
              <a:tr h="3391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SDRT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Discourse-level/illocutionary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ubordination-coordination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 typeface="Times New Roman" panose="02020603050405020304" pitchFamily="18" charset="0"/>
                        <a:buNone/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Discourse-subordination vs. D-coordination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99155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RST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 vs. grammar distinct levels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 link: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hypotax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vs.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paratax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Discourse-importance: Nucleus vs. Satellite;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Symmetric-asymmetric patterns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x 2 = 8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Hptx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Prtx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339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52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8A18-B136-9256-9282-04532613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559"/>
          </a:xfrm>
        </p:spPr>
        <p:txBody>
          <a:bodyPr>
            <a:noAutofit/>
          </a:bodyPr>
          <a:lstStyle/>
          <a:p>
            <a:pPr algn="ctr"/>
            <a:r>
              <a:rPr lang="fr-CH" sz="2800" b="1" dirty="0" err="1"/>
              <a:t>Grammar</a:t>
            </a:r>
            <a:r>
              <a:rPr lang="fr-CH" sz="2800" b="1" dirty="0"/>
              <a:t> dimension in </a:t>
            </a:r>
            <a:r>
              <a:rPr lang="fr-CH" sz="2800" b="1" dirty="0" err="1"/>
              <a:t>constructional</a:t>
            </a:r>
            <a:r>
              <a:rPr lang="fr-CH" sz="2800" b="1" dirty="0"/>
              <a:t> </a:t>
            </a:r>
            <a:r>
              <a:rPr lang="fr-AM" sz="2800" b="1" dirty="0"/>
              <a:t>clause-linking taxonomies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15EA3A-1752-CC53-8E55-ACA800E0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AM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6A918C-C189-AEF0-95E2-30F253F311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07734"/>
              </p:ext>
            </p:extLst>
          </p:nvPr>
        </p:nvGraphicFramePr>
        <p:xfrm>
          <a:off x="538619" y="1119116"/>
          <a:ext cx="11021036" cy="5501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404">
                  <a:extLst>
                    <a:ext uri="{9D8B030D-6E8A-4147-A177-3AD203B41FA5}">
                      <a16:colId xmlns:a16="http://schemas.microsoft.com/office/drawing/2014/main" val="1409928473"/>
                    </a:ext>
                  </a:extLst>
                </a:gridCol>
                <a:gridCol w="3279903">
                  <a:extLst>
                    <a:ext uri="{9D8B030D-6E8A-4147-A177-3AD203B41FA5}">
                      <a16:colId xmlns:a16="http://schemas.microsoft.com/office/drawing/2014/main" val="1739877674"/>
                    </a:ext>
                  </a:extLst>
                </a:gridCol>
                <a:gridCol w="3035251">
                  <a:extLst>
                    <a:ext uri="{9D8B030D-6E8A-4147-A177-3AD203B41FA5}">
                      <a16:colId xmlns:a16="http://schemas.microsoft.com/office/drawing/2014/main" val="538890230"/>
                    </a:ext>
                  </a:extLst>
                </a:gridCol>
                <a:gridCol w="3459478">
                  <a:extLst>
                    <a:ext uri="{9D8B030D-6E8A-4147-A177-3AD203B41FA5}">
                      <a16:colId xmlns:a16="http://schemas.microsoft.com/office/drawing/2014/main" val="3748911397"/>
                    </a:ext>
                  </a:extLst>
                </a:gridCol>
              </a:tblGrid>
              <a:tr h="5093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Linguistic levels of constructional analysis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arameters underlying the taxonomy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Constructional taxonomy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categories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170860"/>
                  </a:ext>
                </a:extLst>
              </a:tr>
              <a:tr h="471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Bluhdorn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endParaRPr lang="fr-AM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mbedding (preposability)+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CH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Government</a:t>
                      </a:r>
                      <a:r>
                        <a:rPr lang="fr-CH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(V-final)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categories: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vs. coordination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053750"/>
                  </a:ext>
                </a:extLst>
              </a:tr>
              <a:tr h="445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Subordination and Embedding </a:t>
                      </a:r>
                      <a:endParaRPr lang="fr-AM" sz="1400" dirty="0">
                        <a:solidFill>
                          <a:srgbClr val="C0000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2 = 4 categories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subordination, 1 coordinaiton,1 intermediate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9008084"/>
                  </a:ext>
                </a:extLst>
              </a:tr>
              <a:tr h="481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Ducrot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semantic</a:t>
                      </a:r>
                      <a:endParaRPr lang="fr-AM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&amp; coordination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hypotaxis &amp; parataxis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4 categories</a:t>
                      </a:r>
                      <a:endParaRPr lang="fr-AM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fr-AM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322508"/>
                  </a:ext>
                </a:extLst>
              </a:tr>
              <a:tr h="473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Haegeman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Discourse-grammar levels (initial account)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layers of Grammar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integration (i) </a:t>
                      </a:r>
                      <a:r>
                        <a:rPr lang="fr-AM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fr-AM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emantic 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embedding (e)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3 categories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610019"/>
                  </a:ext>
                </a:extLst>
              </a:tr>
              <a:tr h="6554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C&amp;J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module: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dimensions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sub-/coordination,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sub-/coordination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sub-types within coordination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475018"/>
                  </a:ext>
                </a:extLst>
              </a:tr>
              <a:tr h="2575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Belyaev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functional/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ub-coordination, syntactic &amp;semantic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sub-types for syntactic coordination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6749186"/>
                  </a:ext>
                </a:extLst>
              </a:tr>
              <a:tr h="5311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AP-based works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Grammar-Discourse interface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Grammatical links and discourse units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Regency 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rection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linking (</a:t>
                      </a: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liage</a:t>
                      </a:r>
                      <a:r>
                        <a:rPr lang="en-US" sz="140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Nucleus-Satellite</a:t>
                      </a:r>
                      <a:endParaRPr lang="fr-AM" sz="14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parameters, 5 categories</a:t>
                      </a:r>
                      <a:endParaRPr lang="fr-AM" sz="16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256659"/>
                  </a:ext>
                </a:extLst>
              </a:tr>
              <a:tr h="531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Verstraete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discourse-functional (structural-illocutionary)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«interpersonal » functions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illocutionary +1 IS-communicative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 coordination + 3 subordination)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0378067"/>
                  </a:ext>
                </a:extLst>
              </a:tr>
              <a:tr h="3391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SDRT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Discourse-level/illocutionary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ubordination-coordination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 typeface="Times New Roman" panose="02020603050405020304" pitchFamily="18" charset="0"/>
                        <a:buNone/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Discourse-subordination vs. D-coordination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0399155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RST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 vs. grammar distinct levels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 link: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hypotax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vs.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paratax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Discourse-importance: Nucleus vs. Satellite;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Symmetric-asymmetric patterns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x 2 = 8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Hptx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Prtx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8339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23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D2B11-194E-19B8-D0A9-FF3847A73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996950"/>
            <a:ext cx="109537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AM" sz="6600" b="1" dirty="0"/>
              <a:t>A3. My proposal </a:t>
            </a:r>
          </a:p>
          <a:p>
            <a:pPr marL="0" indent="0" algn="ctr">
              <a:buNone/>
            </a:pPr>
            <a:endParaRPr lang="fr-CH" sz="6000" b="1" dirty="0"/>
          </a:p>
          <a:p>
            <a:pPr marL="0" indent="0" algn="ctr">
              <a:buNone/>
            </a:pPr>
            <a:r>
              <a:rPr lang="fr-CH" sz="6000" b="1" dirty="0" err="1"/>
              <a:t>Unifying</a:t>
            </a:r>
            <a:r>
              <a:rPr lang="fr-CH" sz="6000" b="1" dirty="0"/>
              <a:t> </a:t>
            </a:r>
            <a:r>
              <a:rPr lang="fr-CH" sz="6000" b="1" dirty="0" err="1"/>
              <a:t>constructional</a:t>
            </a:r>
            <a:r>
              <a:rPr lang="fr-CH" sz="6000" b="1" dirty="0"/>
              <a:t> </a:t>
            </a:r>
            <a:r>
              <a:rPr lang="fr-CH" sz="6000" b="1" dirty="0" err="1"/>
              <a:t>taxonomy</a:t>
            </a:r>
            <a:r>
              <a:rPr lang="fr-CH" sz="6000" b="1" dirty="0"/>
              <a:t> for adverbial clause-</a:t>
            </a:r>
            <a:r>
              <a:rPr lang="fr-CH" sz="6000" b="1" dirty="0" err="1"/>
              <a:t>linking</a:t>
            </a:r>
            <a:endParaRPr lang="fr-AM" sz="6000" dirty="0"/>
          </a:p>
        </p:txBody>
      </p:sp>
    </p:spTree>
    <p:extLst>
      <p:ext uri="{BB962C8B-B14F-4D97-AF65-F5344CB8AC3E}">
        <p14:creationId xmlns:p14="http://schemas.microsoft.com/office/powerpoint/2010/main" val="320577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C023-1F29-57E1-6E85-361ED844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U</a:t>
            </a:r>
            <a:r>
              <a:rPr lang="fr-AM" sz="4000" b="1" dirty="0"/>
              <a:t>nifying constructional clause-linking taxonomy</a:t>
            </a:r>
            <a:endParaRPr lang="fr-AM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867AEC-FB74-5506-54FB-0E80D970A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584"/>
            <a:ext cx="10515600" cy="34648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AM" u="sng" dirty="0"/>
              <a:t>Grammar module of the clause-linking</a:t>
            </a:r>
            <a:endParaRPr lang="fr-FR" u="sng" dirty="0"/>
          </a:p>
          <a:p>
            <a:r>
              <a:rPr lang="fr-FR" dirty="0"/>
              <a:t>2 d</a:t>
            </a:r>
            <a:r>
              <a:rPr lang="fr-AM" dirty="0"/>
              <a:t>imensions: </a:t>
            </a:r>
            <a:r>
              <a:rPr lang="fr-AM" b="1" dirty="0"/>
              <a:t>syntactic </a:t>
            </a:r>
            <a:r>
              <a:rPr lang="fr-AM" dirty="0"/>
              <a:t>and </a:t>
            </a:r>
            <a:r>
              <a:rPr lang="fr-AM" b="1" dirty="0"/>
              <a:t>semantic</a:t>
            </a:r>
            <a:r>
              <a:rPr lang="fr-AM" dirty="0"/>
              <a:t> (in the narrow, structural sense)</a:t>
            </a:r>
          </a:p>
          <a:p>
            <a:r>
              <a:rPr lang="fr-CH" dirty="0"/>
              <a:t>2</a:t>
            </a:r>
            <a:r>
              <a:rPr lang="fr-AM" dirty="0"/>
              <a:t> parameters conditioning constructional usages:</a:t>
            </a:r>
          </a:p>
          <a:p>
            <a:pPr lvl="1"/>
            <a:r>
              <a:rPr lang="fr-FR" b="1" dirty="0"/>
              <a:t>S</a:t>
            </a:r>
            <a:r>
              <a:rPr lang="fr-AM" b="1" dirty="0"/>
              <a:t>yntactic dependency</a:t>
            </a:r>
            <a:r>
              <a:rPr lang="fr-AM" dirty="0"/>
              <a:t> (subordination/coordination): </a:t>
            </a:r>
            <a:r>
              <a:rPr lang="fr-AM" dirty="0">
                <a:solidFill>
                  <a:schemeClr val="accent1"/>
                </a:solidFill>
              </a:rPr>
              <a:t>preposability</a:t>
            </a:r>
            <a:r>
              <a:rPr lang="fr-AM" dirty="0"/>
              <a:t>, </a:t>
            </a:r>
            <a:r>
              <a:rPr lang="fr-AM" dirty="0">
                <a:solidFill>
                  <a:schemeClr val="accent1"/>
                </a:solidFill>
              </a:rPr>
              <a:t>V2/Vf</a:t>
            </a:r>
          </a:p>
          <a:p>
            <a:pPr lvl="2"/>
            <a:r>
              <a:rPr lang="en-US" dirty="0"/>
              <a:t>Subordination: vertical link, </a:t>
            </a:r>
            <a:r>
              <a:rPr lang="en-US" b="1" dirty="0"/>
              <a:t>dominant-dependent organization (</a:t>
            </a:r>
            <a:r>
              <a:rPr lang="en-US" i="1" dirty="0" err="1">
                <a:solidFill>
                  <a:srgbClr val="7030A0"/>
                </a:solidFill>
              </a:rPr>
              <a:t>Verstraete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Coordination: horizontal link, </a:t>
            </a:r>
            <a:r>
              <a:rPr lang="en-US" b="1" dirty="0"/>
              <a:t>linear relation</a:t>
            </a:r>
            <a:r>
              <a:rPr lang="en-US" dirty="0"/>
              <a:t> (</a:t>
            </a:r>
            <a:r>
              <a:rPr lang="en-US" i="1" dirty="0" err="1">
                <a:solidFill>
                  <a:srgbClr val="7030A0"/>
                </a:solidFill>
              </a:rPr>
              <a:t>Bluhdorn</a:t>
            </a:r>
            <a:r>
              <a:rPr lang="en-US" dirty="0"/>
              <a:t>)</a:t>
            </a:r>
            <a:endParaRPr lang="fr-AM" dirty="0"/>
          </a:p>
          <a:p>
            <a:pPr lvl="1"/>
            <a:r>
              <a:rPr lang="fr-FR" b="1" dirty="0"/>
              <a:t>S</a:t>
            </a:r>
            <a:r>
              <a:rPr lang="fr-AM" b="1" dirty="0"/>
              <a:t>emantic illocutionary integration </a:t>
            </a:r>
            <a:r>
              <a:rPr lang="fr-AM" dirty="0"/>
              <a:t>(</a:t>
            </a:r>
            <a:r>
              <a:rPr lang="fr-FR" dirty="0">
                <a:solidFill>
                  <a:schemeClr val="accent1"/>
                </a:solidFill>
              </a:rPr>
              <a:t>C</a:t>
            </a:r>
            <a:r>
              <a:rPr lang="fr-AM" dirty="0">
                <a:solidFill>
                  <a:schemeClr val="accent1"/>
                </a:solidFill>
              </a:rPr>
              <a:t>lefting</a:t>
            </a:r>
            <a:r>
              <a:rPr lang="fr-AM" dirty="0"/>
              <a:t>, </a:t>
            </a:r>
            <a:r>
              <a:rPr lang="fr-AM" dirty="0">
                <a:solidFill>
                  <a:schemeClr val="accent1"/>
                </a:solidFill>
              </a:rPr>
              <a:t>logical operator’s scope</a:t>
            </a:r>
            <a:r>
              <a:rPr lang="fr-AM" dirty="0"/>
              <a:t>)</a:t>
            </a:r>
          </a:p>
          <a:p>
            <a:pPr lvl="2"/>
            <a:r>
              <a:rPr lang="fr-FR" dirty="0"/>
              <a:t>H</a:t>
            </a:r>
            <a:r>
              <a:rPr lang="fr-AM" dirty="0"/>
              <a:t>ypotaxis or constituency</a:t>
            </a:r>
          </a:p>
          <a:p>
            <a:pPr lvl="2"/>
            <a:r>
              <a:rPr lang="fr-AM" dirty="0"/>
              <a:t>parataxis /Detachment</a:t>
            </a:r>
          </a:p>
          <a:p>
            <a:pPr marL="3657600" lvl="8" indent="0">
              <a:buNone/>
            </a:pPr>
            <a:r>
              <a:rPr lang="fr-AM" dirty="0"/>
              <a:t>	</a:t>
            </a:r>
          </a:p>
          <a:p>
            <a:endParaRPr lang="fr-AM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F9B1007-3C00-50D2-C317-5F81C3637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115" y="4869451"/>
            <a:ext cx="5483678" cy="186426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CC08AC2-76FA-FD54-1A91-C569D2427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963263"/>
            <a:ext cx="4485821" cy="177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071BD-20A2-9C5F-57D9-6770346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2nd-level </a:t>
            </a:r>
            <a:r>
              <a:rPr lang="fr-FR" sz="3600" b="1" dirty="0" err="1"/>
              <a:t>sub-divisions</a:t>
            </a:r>
            <a:r>
              <a:rPr lang="fr-FR" sz="3600" b="1" dirty="0"/>
              <a:t> (</a:t>
            </a:r>
            <a:r>
              <a:rPr lang="fr-FR" sz="3600" b="1" dirty="0" err="1"/>
              <a:t>within</a:t>
            </a:r>
            <a:r>
              <a:rPr lang="fr-FR" sz="3600" b="1" dirty="0"/>
              <a:t> the </a:t>
            </a:r>
            <a:r>
              <a:rPr lang="fr-FR" sz="3600" b="1" dirty="0" err="1"/>
              <a:t>paratactics</a:t>
            </a:r>
            <a:r>
              <a:rPr lang="fr-FR" sz="3600" b="1" dirty="0"/>
              <a:t>)</a:t>
            </a:r>
            <a:endParaRPr lang="fr-AM" sz="3600" b="1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B03ACB-A69D-A640-0B7A-2802F162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942727"/>
              </p:ext>
            </p:extLst>
          </p:nvPr>
        </p:nvGraphicFramePr>
        <p:xfrm>
          <a:off x="628651" y="1111249"/>
          <a:ext cx="1032986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593">
                  <a:extLst>
                    <a:ext uri="{9D8B030D-6E8A-4147-A177-3AD203B41FA5}">
                      <a16:colId xmlns:a16="http://schemas.microsoft.com/office/drawing/2014/main" val="461437351"/>
                    </a:ext>
                  </a:extLst>
                </a:gridCol>
                <a:gridCol w="1636775">
                  <a:extLst>
                    <a:ext uri="{9D8B030D-6E8A-4147-A177-3AD203B41FA5}">
                      <a16:colId xmlns:a16="http://schemas.microsoft.com/office/drawing/2014/main" val="3731397093"/>
                    </a:ext>
                  </a:extLst>
                </a:gridCol>
                <a:gridCol w="3881492">
                  <a:extLst>
                    <a:ext uri="{9D8B030D-6E8A-4147-A177-3AD203B41FA5}">
                      <a16:colId xmlns:a16="http://schemas.microsoft.com/office/drawing/2014/main" val="1705457371"/>
                    </a:ext>
                  </a:extLst>
                </a:gridCol>
                <a:gridCol w="4001002">
                  <a:extLst>
                    <a:ext uri="{9D8B030D-6E8A-4147-A177-3AD203B41FA5}">
                      <a16:colId xmlns:a16="http://schemas.microsoft.com/office/drawing/2014/main" val="405124328"/>
                    </a:ext>
                  </a:extLst>
                </a:gridCol>
              </a:tblGrid>
              <a:tr h="603313">
                <a:tc>
                  <a:txBody>
                    <a:bodyPr/>
                    <a:lstStyle/>
                    <a:p>
                      <a:endParaRPr lang="fr-AM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</a:t>
                      </a:r>
                      <a:r>
                        <a:rPr lang="fr-AM" dirty="0"/>
                        <a:t>ypotaxis, integration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Semantic</a:t>
                      </a:r>
                      <a:r>
                        <a:rPr lang="fr-FR" dirty="0"/>
                        <a:t> </a:t>
                      </a:r>
                      <a:r>
                        <a:rPr lang="fr-AM" dirty="0"/>
                        <a:t>non-integration/</a:t>
                      </a:r>
                      <a:r>
                        <a:rPr lang="fr-FR" dirty="0"/>
                        <a:t>P</a:t>
                      </a:r>
                      <a:r>
                        <a:rPr lang="fr-AM" dirty="0"/>
                        <a:t>arataxis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86077"/>
                  </a:ext>
                </a:extLst>
              </a:tr>
              <a:tr h="344750">
                <a:tc rowSpan="2">
                  <a:txBody>
                    <a:bodyPr/>
                    <a:lstStyle/>
                    <a:p>
                      <a:r>
                        <a:rPr lang="fr-AM" dirty="0"/>
                        <a:t>sub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dirty="0"/>
                        <a:t>H</a:t>
                      </a:r>
                      <a:r>
                        <a:rPr lang="fr-AM" b="0" dirty="0"/>
                        <a:t>ypotactic subordination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</a:t>
                      </a:r>
                      <a:r>
                        <a:rPr lang="fr-AM" b="1" dirty="0"/>
                        <a:t>aratactic subordination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860371"/>
                  </a:ext>
                </a:extLst>
              </a:tr>
              <a:tr h="1379001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b="1" u="sng" dirty="0"/>
                        <a:t>Modal </a:t>
                      </a:r>
                      <a:r>
                        <a:rPr lang="fr-AM" b="0" u="sng" dirty="0"/>
                        <a:t>subordination</a:t>
                      </a:r>
                      <a:endParaRPr lang="fr-AM" b="0" dirty="0"/>
                    </a:p>
                    <a:p>
                      <a:r>
                        <a:rPr lang="fr-FR" b="0" dirty="0"/>
                        <a:t>A</a:t>
                      </a:r>
                      <a:r>
                        <a:rPr lang="fr-AM" b="0" dirty="0"/>
                        <a:t>ssertive, foregrounded adverbial clause-Q,with speaker’s commitment, challengeable</a:t>
                      </a:r>
                    </a:p>
                    <a:p>
                      <a:r>
                        <a:rPr lang="fr-AM" b="0" dirty="0"/>
                        <a:t>+MODAL function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Verstraete</a:t>
                      </a:r>
                      <a:r>
                        <a:rPr lang="fr-AM" b="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AM" b="1" u="sng" dirty="0"/>
                        <a:t>Free</a:t>
                      </a:r>
                      <a:r>
                        <a:rPr lang="fr-AM" b="0" u="sng" dirty="0"/>
                        <a:t> subordination</a:t>
                      </a:r>
                      <a:endParaRPr lang="fr-AM" b="0" dirty="0"/>
                    </a:p>
                    <a:p>
                      <a:r>
                        <a:rPr lang="fr-FR" b="0" dirty="0"/>
                        <a:t>B</a:t>
                      </a:r>
                      <a:r>
                        <a:rPr lang="fr-AM" b="0" dirty="0"/>
                        <a:t>ackgrounded, presuppositional, non-assertive Q, no subjectivity, unquestionable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/>
                        <a:t>-MODAL function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Verstraete</a:t>
                      </a:r>
                      <a:r>
                        <a:rPr lang="fr-AM" b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7628"/>
                  </a:ext>
                </a:extLst>
              </a:tr>
              <a:tr h="344750">
                <a:tc rowSpan="2">
                  <a:txBody>
                    <a:bodyPr/>
                    <a:lstStyle/>
                    <a:p>
                      <a:r>
                        <a:rPr lang="fr-AM" dirty="0"/>
                        <a:t>coord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dirty="0"/>
                        <a:t>H</a:t>
                      </a:r>
                      <a:r>
                        <a:rPr lang="fr-AM" b="0" dirty="0"/>
                        <a:t>ypotactic coordination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b="1" dirty="0"/>
                        <a:t>Para</a:t>
                      </a:r>
                      <a:r>
                        <a:rPr lang="fr-AM" b="1" dirty="0"/>
                        <a:t>tactic coordination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810842"/>
                  </a:ext>
                </a:extLst>
              </a:tr>
              <a:tr h="861876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A</a:t>
                      </a:r>
                      <a:r>
                        <a:rPr lang="fr-AM" b="0" u="sng" dirty="0"/>
                        <a:t>rgumentative</a:t>
                      </a:r>
                    </a:p>
                    <a:p>
                      <a:r>
                        <a:rPr lang="fr-AM" b="0" dirty="0"/>
                        <a:t>+Speech: V2 &amp; rhetorical clause-types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S</a:t>
                      </a:r>
                      <a:r>
                        <a:rPr lang="fr-AM" b="0" u="sng" dirty="0"/>
                        <a:t>ymmetric coordination</a:t>
                      </a:r>
                    </a:p>
                    <a:p>
                      <a:r>
                        <a:rPr lang="fr-AM" b="0" dirty="0"/>
                        <a:t>+Speech: V2 &amp; genuine basic clause types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62594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C3FAC0F6-1AE7-2841-2CAE-E9DBA4A48F64}"/>
              </a:ext>
            </a:extLst>
          </p:cNvPr>
          <p:cNvSpPr txBox="1">
            <a:spLocks/>
          </p:cNvSpPr>
          <p:nvPr/>
        </p:nvSpPr>
        <p:spPr>
          <a:xfrm>
            <a:off x="628651" y="5072063"/>
            <a:ext cx="10515600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/>
              <a:t>Free </a:t>
            </a:r>
            <a:r>
              <a:rPr lang="fr-FR" sz="1800" b="1" dirty="0" err="1"/>
              <a:t>sub</a:t>
            </a:r>
            <a:r>
              <a:rPr lang="fr-FR" sz="1800" b="1" dirty="0"/>
              <a:t>: </a:t>
            </a:r>
            <a:r>
              <a:rPr lang="fr-FR" sz="1800" b="1" dirty="0" err="1"/>
              <a:t>preposed</a:t>
            </a:r>
            <a:r>
              <a:rPr lang="fr-FR" sz="1800" b="1" dirty="0"/>
              <a:t>, non-modal-</a:t>
            </a:r>
            <a:r>
              <a:rPr lang="fr-FR" sz="1800" b="1" dirty="0" err="1"/>
              <a:t>marking</a:t>
            </a:r>
            <a:r>
              <a:rPr lang="fr-FR" sz="1800" b="1" dirty="0"/>
              <a:t>: </a:t>
            </a:r>
            <a:r>
              <a:rPr lang="en-US" sz="1800" dirty="0"/>
              <a:t> </a:t>
            </a:r>
            <a:r>
              <a:rPr lang="en-US" sz="1800" b="1" dirty="0"/>
              <a:t>*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If </a:t>
            </a:r>
            <a:r>
              <a:rPr lang="en-US" sz="1800" u="sng" dirty="0">
                <a:solidFill>
                  <a:srgbClr val="C00000"/>
                </a:solidFill>
              </a:rPr>
              <a:t>never before has the danger</a:t>
            </a:r>
            <a:r>
              <a:rPr lang="en-US" sz="1800" b="1" baseline="-25000" dirty="0">
                <a:solidFill>
                  <a:schemeClr val="accent1"/>
                </a:solidFill>
              </a:rPr>
              <a:t>MCP2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been so real, you should postpone the trip.</a:t>
            </a:r>
            <a:endParaRPr lang="fr-FR" sz="1800" b="1" dirty="0">
              <a:solidFill>
                <a:srgbClr val="C00000"/>
              </a:solidFill>
            </a:endParaRPr>
          </a:p>
          <a:p>
            <a:r>
              <a:rPr lang="fr-FR" sz="1800" b="1" dirty="0"/>
              <a:t>Modal subordination: </a:t>
            </a:r>
            <a:r>
              <a:rPr lang="en-US" sz="1800" dirty="0">
                <a:solidFill>
                  <a:srgbClr val="C00000"/>
                </a:solidFill>
              </a:rPr>
              <a:t>These assumptions can be irritating, </a:t>
            </a:r>
            <a:r>
              <a:rPr lang="en-US" sz="1800" b="1" dirty="0">
                <a:solidFill>
                  <a:srgbClr val="C00000"/>
                </a:solidFill>
              </a:rPr>
              <a:t>since </a:t>
            </a:r>
            <a:r>
              <a:rPr lang="en-US" sz="1800" u="sng" dirty="0">
                <a:solidFill>
                  <a:srgbClr val="C00000"/>
                </a:solidFill>
              </a:rPr>
              <a:t>who</a:t>
            </a:r>
            <a:r>
              <a:rPr lang="en-US" sz="1800" dirty="0">
                <a:solidFill>
                  <a:srgbClr val="C00000"/>
                </a:solidFill>
              </a:rPr>
              <a:t> is this naïve, unquestioning, plural intelligence identified as “we”?</a:t>
            </a:r>
            <a:r>
              <a:rPr lang="fr-AM" sz="1800" dirty="0">
                <a:solidFill>
                  <a:srgbClr val="C00000"/>
                </a:solidFill>
              </a:rPr>
              <a:t> </a:t>
            </a:r>
            <a:r>
              <a:rPr lang="fr-AM" sz="1800" dirty="0"/>
              <a:t>(</a:t>
            </a:r>
            <a:r>
              <a:rPr lang="fr-FR" sz="1800" b="1" i="1" dirty="0" err="1">
                <a:solidFill>
                  <a:srgbClr val="7030A0"/>
                </a:solidFill>
              </a:rPr>
              <a:t>Haegeman</a:t>
            </a:r>
            <a:r>
              <a:rPr lang="fr-FR" sz="1800" b="1" dirty="0"/>
              <a:t>)</a:t>
            </a:r>
          </a:p>
          <a:p>
            <a:r>
              <a:rPr lang="fr-FR" sz="1800" b="1" dirty="0" err="1"/>
              <a:t>Asymmetric</a:t>
            </a:r>
            <a:r>
              <a:rPr lang="fr-FR" sz="1800" b="1" dirty="0"/>
              <a:t> coordination &amp; </a:t>
            </a:r>
            <a:r>
              <a:rPr lang="fr-FR" sz="1800" b="1" dirty="0" err="1"/>
              <a:t>rhetorical</a:t>
            </a:r>
            <a:r>
              <a:rPr lang="fr-FR" sz="1800" b="1" dirty="0"/>
              <a:t> clause type: </a:t>
            </a:r>
            <a:r>
              <a:rPr lang="en-US" sz="1800" dirty="0">
                <a:solidFill>
                  <a:srgbClr val="C00000"/>
                </a:solidFill>
              </a:rPr>
              <a:t>I never go out on Sunday nights </a:t>
            </a:r>
            <a:r>
              <a:rPr lang="en-US" sz="1800" b="1" dirty="0">
                <a:solidFill>
                  <a:srgbClr val="C00000"/>
                </a:solidFill>
              </a:rPr>
              <a:t>BCS </a:t>
            </a:r>
            <a:r>
              <a:rPr lang="en-US" sz="1800" dirty="0">
                <a:solidFill>
                  <a:srgbClr val="C00000"/>
                </a:solidFill>
              </a:rPr>
              <a:t>isn’t the </a:t>
            </a:r>
            <a:r>
              <a:rPr lang="en-US" sz="1800" dirty="0" err="1">
                <a:solidFill>
                  <a:srgbClr val="C00000"/>
                </a:solidFill>
              </a:rPr>
              <a:t>telly</a:t>
            </a:r>
            <a:r>
              <a:rPr lang="en-US" sz="1800" dirty="0">
                <a:solidFill>
                  <a:srgbClr val="C00000"/>
                </a:solidFill>
              </a:rPr>
              <a:t> really brilliant? </a:t>
            </a:r>
            <a:endParaRPr lang="fr-AM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2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071BD-20A2-9C5F-57D9-6770346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/>
              <a:t>Empirical</a:t>
            </a:r>
            <a:r>
              <a:rPr lang="fr-FR" sz="3600" b="1" dirty="0"/>
              <a:t> data &amp; </a:t>
            </a:r>
            <a:r>
              <a:rPr lang="fr-FR" sz="3600" b="1" dirty="0" err="1"/>
              <a:t>categories</a:t>
            </a:r>
            <a:endParaRPr lang="fr-AM" sz="36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B03ACB-A69D-A640-0B7A-2802F162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975396"/>
              </p:ext>
            </p:extLst>
          </p:nvPr>
        </p:nvGraphicFramePr>
        <p:xfrm>
          <a:off x="838199" y="1271589"/>
          <a:ext cx="10515604" cy="446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548">
                  <a:extLst>
                    <a:ext uri="{9D8B030D-6E8A-4147-A177-3AD203B41FA5}">
                      <a16:colId xmlns:a16="http://schemas.microsoft.com/office/drawing/2014/main" val="461437351"/>
                    </a:ext>
                  </a:extLst>
                </a:gridCol>
                <a:gridCol w="1682253">
                  <a:extLst>
                    <a:ext uri="{9D8B030D-6E8A-4147-A177-3AD203B41FA5}">
                      <a16:colId xmlns:a16="http://schemas.microsoft.com/office/drawing/2014/main" val="3731397093"/>
                    </a:ext>
                  </a:extLst>
                </a:gridCol>
                <a:gridCol w="2814638">
                  <a:extLst>
                    <a:ext uri="{9D8B030D-6E8A-4147-A177-3AD203B41FA5}">
                      <a16:colId xmlns:a16="http://schemas.microsoft.com/office/drawing/2014/main" val="170545737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813520532"/>
                    </a:ext>
                  </a:extLst>
                </a:gridCol>
                <a:gridCol w="3052765">
                  <a:extLst>
                    <a:ext uri="{9D8B030D-6E8A-4147-A177-3AD203B41FA5}">
                      <a16:colId xmlns:a16="http://schemas.microsoft.com/office/drawing/2014/main" val="3960181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</a:t>
                      </a:r>
                      <a:r>
                        <a:rPr lang="fr-AM" dirty="0"/>
                        <a:t>ypotaxis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P</a:t>
                      </a:r>
                      <a:r>
                        <a:rPr lang="fr-AM" dirty="0"/>
                        <a:t>aratactic non-integration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A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86077"/>
                  </a:ext>
                </a:extLst>
              </a:tr>
              <a:tr h="320040">
                <a:tc rowSpan="3">
                  <a:txBody>
                    <a:bodyPr/>
                    <a:lstStyle/>
                    <a:p>
                      <a:r>
                        <a:rPr lang="fr-AM" dirty="0"/>
                        <a:t>sub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b="0" dirty="0"/>
                        <a:t>H</a:t>
                      </a:r>
                      <a:r>
                        <a:rPr lang="fr-AM" b="0" dirty="0"/>
                        <a:t>ypotactic subordination</a:t>
                      </a:r>
                    </a:p>
                    <a:p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BCS-1/PCQ-1, WEIL-Vf-1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</a:t>
                      </a:r>
                      <a:r>
                        <a:rPr lang="fr-AM" b="1" dirty="0"/>
                        <a:t>aratactic subordination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AM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860371"/>
                  </a:ext>
                </a:extLst>
              </a:tr>
              <a:tr h="1263649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b="1" dirty="0"/>
                        <a:t>Modal-</a:t>
                      </a:r>
                      <a:r>
                        <a:rPr lang="fr-AM" b="0" dirty="0"/>
                        <a:t>assertive, FG-ed</a:t>
                      </a:r>
                    </a:p>
                    <a:p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SINCE 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Verstraete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FG-ed, non-integrated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Weil-Vf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Kempen &amp; Harbusch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AM" b="1" dirty="0"/>
                        <a:t>Free</a:t>
                      </a:r>
                      <a:r>
                        <a:rPr lang="fr-AM" b="0" dirty="0"/>
                        <a:t>-backgrounded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BCS 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Verstraete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BG-ed, non-integrated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Weil-Vf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Kempen &amp;Harbusch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PSQ-1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-Satellite, presupposed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Debaisieux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AM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97628"/>
                  </a:ext>
                </a:extLst>
              </a:tr>
              <a:tr h="287974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Weil-VF 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SINCE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DA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: PAC &amp; NIC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Haegeman/Frey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AM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57939935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fr-AM" dirty="0"/>
                        <a:t>coord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dirty="0"/>
                        <a:t>H</a:t>
                      </a:r>
                      <a:r>
                        <a:rPr lang="fr-AM" b="0" dirty="0"/>
                        <a:t>ypotactic coordination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AM" dirty="0">
                          <a:solidFill>
                            <a:srgbClr val="C00000"/>
                          </a:solidFill>
                        </a:rPr>
                        <a:t>LS-AND (</a:t>
                      </a:r>
                      <a:r>
                        <a:rPr lang="fr-AM" b="1" i="1" dirty="0">
                          <a:solidFill>
                            <a:srgbClr val="7030A0"/>
                          </a:solidFill>
                        </a:rPr>
                        <a:t>C&amp;J</a:t>
                      </a:r>
                      <a:r>
                        <a:rPr lang="fr-AM" dirty="0">
                          <a:solidFill>
                            <a:srgbClr val="C00000"/>
                          </a:solidFill>
                        </a:rPr>
                        <a:t>), Ossetic pseudo-coordinator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AM" dirty="0">
                          <a:solidFill>
                            <a:srgbClr val="C00000"/>
                          </a:solidFill>
                        </a:rPr>
                        <a:t>MAIS</a:t>
                      </a:r>
                      <a:r>
                        <a:rPr lang="fr-AM" baseline="-25000" dirty="0">
                          <a:solidFill>
                            <a:srgbClr val="C00000"/>
                          </a:solidFill>
                        </a:rPr>
                        <a:t>SN</a:t>
                      </a:r>
                      <a:r>
                        <a:rPr lang="fr-AM" baseline="0" dirty="0">
                          <a:solidFill>
                            <a:srgbClr val="C00000"/>
                          </a:solidFill>
                        </a:rPr>
                        <a:t> (</a:t>
                      </a:r>
                      <a:r>
                        <a:rPr lang="fr-AM" i="1" baseline="0" dirty="0">
                          <a:solidFill>
                            <a:srgbClr val="7030A0"/>
                          </a:solidFill>
                        </a:rPr>
                        <a:t>Ducrot</a:t>
                      </a:r>
                      <a:r>
                        <a:rPr lang="fr-AM" baseline="0" dirty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fr-AM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CH" b="1" dirty="0"/>
                        <a:t>Para</a:t>
                      </a:r>
                      <a:r>
                        <a:rPr lang="fr-AM" b="1" dirty="0"/>
                        <a:t>tactic coordination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AM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81084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b="0" u="sng" dirty="0"/>
                        <a:t>A</a:t>
                      </a:r>
                      <a:r>
                        <a:rPr lang="fr-AM" b="0" u="sng" dirty="0"/>
                        <a:t>rgumentative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BCS-2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PCQ-2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 WEIL-V2 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(discourse marker);   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CAR/FOR/DENN;         </a:t>
                      </a:r>
                      <a:r>
                        <a:rPr lang="fr-FR" b="0" dirty="0"/>
                        <a:t>A</a:t>
                      </a:r>
                      <a:r>
                        <a:rPr lang="fr-AM" b="0" dirty="0"/>
                        <a:t>symmetric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AND</a:t>
                      </a:r>
                      <a:r>
                        <a:rPr lang="fr-AM" b="0" dirty="0"/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OR</a:t>
                      </a:r>
                    </a:p>
                    <a:p>
                      <a:r>
                        <a:rPr lang="fr-FR" b="0" dirty="0"/>
                        <a:t>C</a:t>
                      </a:r>
                      <a:r>
                        <a:rPr lang="fr-AM" b="0" dirty="0"/>
                        <a:t>ounter-argumentative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PSQ-2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-Nucleus, assertive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Debaisieux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fr-AM" b="1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Weil-VF 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SINCE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DA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 – NIC </a:t>
                      </a:r>
                      <a:r>
                        <a:rPr lang="fr-AM" b="1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Haegeman</a:t>
                      </a:r>
                      <a:r>
                        <a:rPr lang="fr-AM" b="0" i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Frey</a:t>
                      </a: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AM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r>
                        <a:rPr lang="fr-FR" b="0" u="sng" dirty="0"/>
                        <a:t>S</a:t>
                      </a:r>
                      <a:r>
                        <a:rPr lang="fr-AM" b="0" u="sng" dirty="0"/>
                        <a:t>ymmetric coordination</a:t>
                      </a:r>
                    </a:p>
                    <a:p>
                      <a:r>
                        <a:rPr lang="fr-AM" b="0" dirty="0"/>
                        <a:t>symmetric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AND</a:t>
                      </a:r>
                      <a:r>
                        <a:rPr lang="fr-AM" b="0" dirty="0"/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OR</a:t>
                      </a:r>
                    </a:p>
                    <a:p>
                      <a:r>
                        <a:rPr lang="fr-FR" b="0" dirty="0"/>
                        <a:t>C</a:t>
                      </a:r>
                      <a:r>
                        <a:rPr lang="fr-AM" b="0" dirty="0"/>
                        <a:t>ontrastive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BUT</a:t>
                      </a:r>
                      <a:endParaRPr lang="fr-AM" b="0" dirty="0"/>
                    </a:p>
                    <a:p>
                      <a:endParaRPr lang="fr-AM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S</a:t>
                      </a:r>
                      <a:r>
                        <a:rPr lang="fr-AM" b="0" u="sng" dirty="0"/>
                        <a:t>ymmetric coordination</a:t>
                      </a:r>
                    </a:p>
                    <a:p>
                      <a:r>
                        <a:rPr lang="fr-AM" b="0" dirty="0"/>
                        <a:t>symmetric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AND</a:t>
                      </a:r>
                      <a:r>
                        <a:rPr lang="fr-AM" b="0" dirty="0"/>
                        <a:t>/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OR</a:t>
                      </a:r>
                    </a:p>
                    <a:p>
                      <a:r>
                        <a:rPr lang="fr-FR" b="0" dirty="0"/>
                        <a:t>C</a:t>
                      </a:r>
                      <a:r>
                        <a:rPr lang="fr-AM" b="0" dirty="0"/>
                        <a:t>ontrastive </a:t>
                      </a:r>
                      <a:r>
                        <a:rPr lang="fr-AM" b="0" dirty="0">
                          <a:solidFill>
                            <a:srgbClr val="C00000"/>
                          </a:solidFill>
                        </a:rPr>
                        <a:t>BUT</a:t>
                      </a:r>
                      <a:endParaRPr lang="fr-AM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8062594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AFA21125-C4C9-609D-A00B-E0F1279D4784}"/>
              </a:ext>
            </a:extLst>
          </p:cNvPr>
          <p:cNvSpPr txBox="1"/>
          <p:nvPr/>
        </p:nvSpPr>
        <p:spPr>
          <a:xfrm>
            <a:off x="75029" y="5816184"/>
            <a:ext cx="12116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AM" sz="1600" dirty="0">
                <a:solidFill>
                  <a:srgbClr val="C00000"/>
                </a:solidFill>
              </a:rPr>
              <a:t>P</a:t>
            </a:r>
            <a:r>
              <a:rPr lang="fr-CH" sz="1600" dirty="0" err="1">
                <a:solidFill>
                  <a:srgbClr val="C00000"/>
                </a:solidFill>
              </a:rPr>
              <a:t>ar</a:t>
            </a:r>
            <a:r>
              <a:rPr lang="fr-CH" sz="1600" dirty="0">
                <a:solidFill>
                  <a:srgbClr val="C00000"/>
                </a:solidFill>
              </a:rPr>
              <a:t> contre je passe jamais du Véronique Sanson au Watson – </a:t>
            </a:r>
            <a:r>
              <a:rPr lang="fr-CH" sz="1600" b="1" dirty="0">
                <a:solidFill>
                  <a:srgbClr val="C00000"/>
                </a:solidFill>
              </a:rPr>
              <a:t>PSQ-2</a:t>
            </a:r>
            <a:r>
              <a:rPr lang="fr-CH" sz="1600" dirty="0">
                <a:solidFill>
                  <a:srgbClr val="C00000"/>
                </a:solidFill>
              </a:rPr>
              <a:t> c’est </a:t>
            </a:r>
            <a:r>
              <a:rPr lang="fr-CH" sz="1600" b="1" dirty="0">
                <a:solidFill>
                  <a:srgbClr val="C00000"/>
                </a:solidFill>
              </a:rPr>
              <a:t>peut-être</a:t>
            </a:r>
            <a:r>
              <a:rPr lang="fr-CH" sz="1600" dirty="0">
                <a:solidFill>
                  <a:srgbClr val="C00000"/>
                </a:solidFill>
              </a:rPr>
              <a:t> pas l’endroit où il faut passer du V. Sanson </a:t>
            </a:r>
            <a:r>
              <a:rPr lang="fr-CH" sz="1600" b="1" dirty="0">
                <a:solidFill>
                  <a:srgbClr val="C00000"/>
                </a:solidFill>
              </a:rPr>
              <a:t>je sais pas</a:t>
            </a:r>
            <a:r>
              <a:rPr lang="fr-CH" sz="1600" dirty="0">
                <a:solidFill>
                  <a:srgbClr val="C00000"/>
                </a:solidFill>
              </a:rPr>
              <a:t> – </a:t>
            </a:r>
          </a:p>
          <a:p>
            <a:r>
              <a:rPr lang="fr-CH" sz="1600" dirty="0">
                <a:solidFill>
                  <a:srgbClr val="C00000"/>
                </a:solidFill>
              </a:rPr>
              <a:t>enfin j’en passe pour me faire plaisir. </a:t>
            </a:r>
            <a:r>
              <a:rPr lang="fr-AM" sz="1600" dirty="0">
                <a:solidFill>
                  <a:srgbClr val="C00000"/>
                </a:solidFill>
              </a:rPr>
              <a:t> </a:t>
            </a:r>
            <a:r>
              <a:rPr lang="fr-AM" sz="1600" dirty="0"/>
              <a:t>(</a:t>
            </a:r>
            <a:r>
              <a:rPr lang="fr-AM" sz="1600" i="1" dirty="0"/>
              <a:t>Debaisieux</a:t>
            </a:r>
            <a:r>
              <a:rPr lang="fr-AM" sz="1600" dirty="0"/>
              <a:t>)</a:t>
            </a:r>
          </a:p>
          <a:p>
            <a:r>
              <a:rPr lang="fr-CH" sz="1600" dirty="0">
                <a:solidFill>
                  <a:srgbClr val="C00000"/>
                </a:solidFill>
              </a:rPr>
              <a:t>je vous fais observer </a:t>
            </a:r>
            <a:r>
              <a:rPr lang="fr-CH" sz="1600" b="1" dirty="0">
                <a:solidFill>
                  <a:srgbClr val="C00000"/>
                </a:solidFill>
              </a:rPr>
              <a:t>PSQ-2</a:t>
            </a:r>
            <a:r>
              <a:rPr lang="fr-CH" sz="1600" dirty="0">
                <a:solidFill>
                  <a:srgbClr val="C00000"/>
                </a:solidFill>
              </a:rPr>
              <a:t> cela fait partie </a:t>
            </a:r>
            <a:r>
              <a:rPr lang="fr-CH" sz="1600" b="1" dirty="0">
                <a:solidFill>
                  <a:srgbClr val="C00000"/>
                </a:solidFill>
              </a:rPr>
              <a:t>n’est-ce pas je crois</a:t>
            </a:r>
            <a:r>
              <a:rPr lang="fr-CH" sz="1600" dirty="0">
                <a:solidFill>
                  <a:srgbClr val="C00000"/>
                </a:solidFill>
              </a:rPr>
              <a:t> de votre euh de votre – programme – hein que – vous avez cela dans la </a:t>
            </a:r>
            <a:r>
              <a:rPr lang="fr-CH" sz="1600" dirty="0" err="1">
                <a:solidFill>
                  <a:srgbClr val="C00000"/>
                </a:solidFill>
              </a:rPr>
              <a:t>Celestine</a:t>
            </a:r>
            <a:r>
              <a:rPr lang="fr-CH" sz="1400" dirty="0">
                <a:solidFill>
                  <a:srgbClr val="C00000"/>
                </a:solidFill>
              </a:rPr>
              <a:t>.</a:t>
            </a:r>
            <a:endParaRPr lang="fr-AM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0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071BD-20A2-9C5F-57D9-6770346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/>
              <a:t>Illocutionary</a:t>
            </a:r>
            <a:r>
              <a:rPr lang="fr-FR" sz="3600" b="1" dirty="0"/>
              <a:t> profiles of adverbial clauses</a:t>
            </a:r>
            <a:endParaRPr lang="fr-AM" sz="36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B03ACB-A69D-A640-0B7A-2802F162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310084"/>
              </p:ext>
            </p:extLst>
          </p:nvPr>
        </p:nvGraphicFramePr>
        <p:xfrm>
          <a:off x="838200" y="1343026"/>
          <a:ext cx="10515601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138">
                  <a:extLst>
                    <a:ext uri="{9D8B030D-6E8A-4147-A177-3AD203B41FA5}">
                      <a16:colId xmlns:a16="http://schemas.microsoft.com/office/drawing/2014/main" val="461437351"/>
                    </a:ext>
                  </a:extLst>
                </a:gridCol>
                <a:gridCol w="2357437">
                  <a:extLst>
                    <a:ext uri="{9D8B030D-6E8A-4147-A177-3AD203B41FA5}">
                      <a16:colId xmlns:a16="http://schemas.microsoft.com/office/drawing/2014/main" val="3731397093"/>
                    </a:ext>
                  </a:extLst>
                </a:gridCol>
                <a:gridCol w="4551892">
                  <a:extLst>
                    <a:ext uri="{9D8B030D-6E8A-4147-A177-3AD203B41FA5}">
                      <a16:colId xmlns:a16="http://schemas.microsoft.com/office/drawing/2014/main" val="1705457371"/>
                    </a:ext>
                  </a:extLst>
                </a:gridCol>
                <a:gridCol w="2887134">
                  <a:extLst>
                    <a:ext uri="{9D8B030D-6E8A-4147-A177-3AD203B41FA5}">
                      <a16:colId xmlns:a16="http://schemas.microsoft.com/office/drawing/2014/main" val="3634236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</a:t>
                      </a:r>
                      <a:r>
                        <a:rPr lang="fr-AM" dirty="0"/>
                        <a:t>ypotaxis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P</a:t>
                      </a:r>
                      <a:r>
                        <a:rPr lang="fr-AM" dirty="0"/>
                        <a:t>aratactic non-integration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86077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fr-AM" dirty="0"/>
                        <a:t>sub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u="sng" dirty="0"/>
                        <a:t>H</a:t>
                      </a:r>
                      <a:r>
                        <a:rPr lang="fr-AM" b="0" u="sng" dirty="0"/>
                        <a:t>ptct-ic subordination</a:t>
                      </a:r>
                    </a:p>
                    <a:p>
                      <a:endParaRPr lang="fr-AM" b="0" u="sng" dirty="0"/>
                    </a:p>
                    <a:p>
                      <a:r>
                        <a:rPr lang="fr-AM" b="0" u="none" dirty="0"/>
                        <a:t>P &amp; Q = 1 F-BG structure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</a:t>
                      </a:r>
                      <a:r>
                        <a:rPr lang="fr-AM" b="1" dirty="0"/>
                        <a:t>aratactic subordination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860371"/>
                  </a:ext>
                </a:extLst>
              </a:tr>
              <a:tr h="877887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AM" b="1" u="sng" dirty="0"/>
                        <a:t>Modal-</a:t>
                      </a:r>
                      <a:r>
                        <a:rPr lang="fr-AM" b="0" u="sng" dirty="0"/>
                        <a:t>assertive, FG-ed</a:t>
                      </a:r>
                      <a:r>
                        <a:rPr lang="fr-AM" b="0" u="none" dirty="0"/>
                        <a:t>, V-final, preposable</a:t>
                      </a:r>
                      <a:endParaRPr lang="fr-AM" b="0" u="sng" dirty="0"/>
                    </a:p>
                    <a:p>
                      <a:endParaRPr lang="fr-AM" b="0" u="none" dirty="0"/>
                    </a:p>
                    <a:p>
                      <a:r>
                        <a:rPr lang="fr-AM" b="0" u="none" dirty="0"/>
                        <a:t>-MCP1, - </a:t>
                      </a:r>
                      <a:r>
                        <a:rPr lang="fr-AM" b="1" u="none" dirty="0"/>
                        <a:t>Genuine </a:t>
                      </a:r>
                      <a:r>
                        <a:rPr lang="fr-AM" b="0" u="none" dirty="0"/>
                        <a:t>basic clause types, but</a:t>
                      </a:r>
                    </a:p>
                    <a:p>
                      <a:r>
                        <a:rPr lang="fr-AM" b="0" u="none" dirty="0"/>
                        <a:t>+ </a:t>
                      </a:r>
                      <a:r>
                        <a:rPr lang="fr-FR" b="0" u="none" dirty="0"/>
                        <a:t>R</a:t>
                      </a:r>
                      <a:r>
                        <a:rPr lang="fr-AM" b="0" u="none" dirty="0"/>
                        <a:t>hetorical clause-types (Q-tags, </a:t>
                      </a:r>
                      <a:r>
                        <a:rPr lang="fr-AM" b="0" i="1" u="none" dirty="0">
                          <a:solidFill>
                            <a:srgbClr val="7030A0"/>
                          </a:solidFill>
                        </a:rPr>
                        <a:t>H</a:t>
                      </a:r>
                      <a:r>
                        <a:rPr lang="fr-FR" b="0" i="1" u="none" dirty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fr-AM" b="0" i="1" u="none" dirty="0">
                          <a:solidFill>
                            <a:srgbClr val="7030A0"/>
                          </a:solidFill>
                        </a:rPr>
                        <a:t>egeman </a:t>
                      </a:r>
                      <a:r>
                        <a:rPr lang="fr-AM" b="0" u="none" dirty="0"/>
                        <a:t>vs. </a:t>
                      </a:r>
                      <a:r>
                        <a:rPr lang="fr-AM" b="0" i="1" u="none" dirty="0">
                          <a:solidFill>
                            <a:srgbClr val="7030A0"/>
                          </a:solidFill>
                        </a:rPr>
                        <a:t>Verstraete</a:t>
                      </a:r>
                      <a:r>
                        <a:rPr lang="fr-AM" b="0" u="none" dirty="0"/>
                        <a:t>), and</a:t>
                      </a:r>
                    </a:p>
                    <a:p>
                      <a:r>
                        <a:rPr lang="fr-AM" b="0" u="none" dirty="0"/>
                        <a:t>+MCP2: modal marking, non-canonical IS-related syntax</a:t>
                      </a:r>
                      <a:endParaRPr lang="fr-FR" b="0" u="sng" dirty="0"/>
                    </a:p>
                    <a:p>
                      <a:endParaRPr lang="fr-FR" b="0" u="sng" dirty="0"/>
                    </a:p>
                    <a:p>
                      <a:r>
                        <a:rPr lang="fr-FR" b="0" u="sng" dirty="0"/>
                        <a:t>A</a:t>
                      </a:r>
                      <a:r>
                        <a:rPr lang="fr-AM" b="0" u="sng" dirty="0"/>
                        <a:t>rgument-ve coordination</a:t>
                      </a:r>
                      <a:r>
                        <a:rPr lang="fr-AM" b="0" u="none" dirty="0"/>
                        <a:t>, V2, not preposable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fr-AM" b="1" u="sng" dirty="0"/>
                        <a:t>Free</a:t>
                      </a:r>
                      <a:r>
                        <a:rPr lang="fr-AM" b="0" u="sng" dirty="0"/>
                        <a:t>-backgrounded</a:t>
                      </a:r>
                    </a:p>
                    <a:p>
                      <a:r>
                        <a:rPr lang="fr-FR" b="0" u="none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AM" b="0" u="none" dirty="0">
                          <a:solidFill>
                            <a:schemeClr val="tx1"/>
                          </a:solidFill>
                        </a:rPr>
                        <a:t>o IF, illocutionarily unbound but neutralized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97628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r>
                        <a:rPr lang="fr-AM"/>
                        <a:t>coord</a:t>
                      </a:r>
                      <a:endParaRPr lang="fr-AM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u="sng" dirty="0"/>
                        <a:t>H</a:t>
                      </a:r>
                      <a:r>
                        <a:rPr lang="fr-AM" b="0" u="sng" dirty="0"/>
                        <a:t>ypotactic coordination</a:t>
                      </a:r>
                      <a:endParaRPr lang="fr-AM" b="0" dirty="0"/>
                    </a:p>
                    <a:p>
                      <a:r>
                        <a:rPr lang="fr-FR" b="0" dirty="0"/>
                        <a:t>L</a:t>
                      </a:r>
                      <a:r>
                        <a:rPr lang="fr-AM" b="0" dirty="0"/>
                        <a:t>oss of clausal IF, S1 bound to S2’ IF</a:t>
                      </a:r>
                      <a:endParaRPr lang="fr-AM" b="0" u="non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443012"/>
                  </a:ext>
                </a:extLst>
              </a:tr>
              <a:tr h="1171576">
                <a:tc vMerge="1">
                  <a:txBody>
                    <a:bodyPr/>
                    <a:lstStyle/>
                    <a:p>
                      <a:r>
                        <a:rPr lang="fr-AM"/>
                        <a:t>coord</a:t>
                      </a:r>
                      <a:endParaRPr lang="fr-AM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r>
                        <a:rPr lang="fr-FR" b="0" u="sng" dirty="0"/>
                        <a:t>H</a:t>
                      </a:r>
                      <a:r>
                        <a:rPr lang="fr-AM" b="0" u="sng" dirty="0"/>
                        <a:t>ypotactic coordination</a:t>
                      </a:r>
                      <a:endParaRPr lang="fr-AM" b="0" dirty="0"/>
                    </a:p>
                    <a:p>
                      <a:r>
                        <a:rPr lang="fr-FR" b="0" dirty="0"/>
                        <a:t>L</a:t>
                      </a:r>
                      <a:r>
                        <a:rPr lang="fr-AM" b="0" dirty="0"/>
                        <a:t>oss of clausal IF, S1 bound to S2’ IF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S</a:t>
                      </a:r>
                      <a:r>
                        <a:rPr lang="fr-AM" b="0" u="sng" dirty="0"/>
                        <a:t>ymmetric coordination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u="none" dirty="0"/>
                        <a:t>+MCP1, +basic, </a:t>
                      </a:r>
                      <a:r>
                        <a:rPr lang="fr-AM" b="1" u="none" dirty="0"/>
                        <a:t>genuine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u="none" dirty="0"/>
                        <a:t>clause types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4233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4E095D4-A37A-4047-82EE-0F14CE274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07105"/>
              </p:ext>
            </p:extLst>
          </p:nvPr>
        </p:nvGraphicFramePr>
        <p:xfrm>
          <a:off x="838201" y="4713423"/>
          <a:ext cx="1051560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6193">
                  <a:extLst>
                    <a:ext uri="{9D8B030D-6E8A-4147-A177-3AD203B41FA5}">
                      <a16:colId xmlns:a16="http://schemas.microsoft.com/office/drawing/2014/main" val="505987483"/>
                    </a:ext>
                  </a:extLst>
                </a:gridCol>
                <a:gridCol w="1760424">
                  <a:extLst>
                    <a:ext uri="{9D8B030D-6E8A-4147-A177-3AD203B41FA5}">
                      <a16:colId xmlns:a16="http://schemas.microsoft.com/office/drawing/2014/main" val="3386415531"/>
                    </a:ext>
                  </a:extLst>
                </a:gridCol>
                <a:gridCol w="1532044">
                  <a:extLst>
                    <a:ext uri="{9D8B030D-6E8A-4147-A177-3AD203B41FA5}">
                      <a16:colId xmlns:a16="http://schemas.microsoft.com/office/drawing/2014/main" val="2839481152"/>
                    </a:ext>
                  </a:extLst>
                </a:gridCol>
                <a:gridCol w="2102887">
                  <a:extLst>
                    <a:ext uri="{9D8B030D-6E8A-4147-A177-3AD203B41FA5}">
                      <a16:colId xmlns:a16="http://schemas.microsoft.com/office/drawing/2014/main" val="947374712"/>
                    </a:ext>
                  </a:extLst>
                </a:gridCol>
                <a:gridCol w="2104052">
                  <a:extLst>
                    <a:ext uri="{9D8B030D-6E8A-4147-A177-3AD203B41FA5}">
                      <a16:colId xmlns:a16="http://schemas.microsoft.com/office/drawing/2014/main" val="818731091"/>
                    </a:ext>
                  </a:extLst>
                </a:gridCol>
              </a:tblGrid>
              <a:tr h="3376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Coordination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Subordination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460754"/>
                  </a:ext>
                </a:extLst>
              </a:tr>
              <a:tr h="3376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</a:rPr>
                        <a:t>Symmetric</a:t>
                      </a:r>
                      <a:endParaRPr lang="fr-AM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Asymmetric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>
                          <a:effectLst/>
                        </a:rPr>
                        <a:t>modal</a:t>
                      </a:r>
                      <a:endParaRPr lang="fr-AM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>
                          <a:effectLst/>
                        </a:rPr>
                        <a:t>free</a:t>
                      </a:r>
                      <a:endParaRPr lang="fr-AM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>
                          <a:effectLst/>
                        </a:rPr>
                        <a:t>Bound</a:t>
                      </a:r>
                      <a:endParaRPr lang="fr-AM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951290"/>
                  </a:ext>
                </a:extLst>
              </a:tr>
              <a:tr h="6963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</a:rPr>
                        <a:t>Full/genuine </a:t>
                      </a:r>
                      <a:r>
                        <a:rPr lang="en-US" sz="1800" dirty="0">
                          <a:effectLst/>
                        </a:rPr>
                        <a:t>Speech-act  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Rhetorical </a:t>
                      </a:r>
                      <a:r>
                        <a:rPr lang="en-US" sz="1800" b="1" dirty="0">
                          <a:effectLst/>
                        </a:rPr>
                        <a:t>speech-act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 Or modal </a:t>
                      </a:r>
                      <a:r>
                        <a:rPr lang="en-US" sz="1800" b="1" dirty="0">
                          <a:effectLst/>
                        </a:rPr>
                        <a:t>assertion</a:t>
                      </a:r>
                      <a:r>
                        <a:rPr lang="en-US" sz="1800" dirty="0">
                          <a:effectLst/>
                        </a:rPr>
                        <a:t>   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Neutral </a:t>
                      </a:r>
                      <a:r>
                        <a:rPr lang="en-US" sz="1800" b="1" dirty="0">
                          <a:effectLst/>
                        </a:rPr>
                        <a:t>Assertion</a:t>
                      </a:r>
                      <a:endParaRPr lang="fr-AM" sz="18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</a:rPr>
                        <a:t>Non-assertion</a:t>
                      </a:r>
                      <a:endParaRPr lang="fr-AM" sz="18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fr-AM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1349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18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èche vers la droite 22">
            <a:extLst>
              <a:ext uri="{FF2B5EF4-FFF2-40B4-BE49-F238E27FC236}">
                <a16:creationId xmlns:a16="http://schemas.microsoft.com/office/drawing/2014/main" id="{7BF4D1AA-ECD8-A3E5-59C7-70EF9DF82B2F}"/>
              </a:ext>
            </a:extLst>
          </p:cNvPr>
          <p:cNvSpPr/>
          <p:nvPr/>
        </p:nvSpPr>
        <p:spPr>
          <a:xfrm rot="21044977">
            <a:off x="1977113" y="5757419"/>
            <a:ext cx="6551545" cy="184976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2" name="Flèche vers la droite 21">
            <a:extLst>
              <a:ext uri="{FF2B5EF4-FFF2-40B4-BE49-F238E27FC236}">
                <a16:creationId xmlns:a16="http://schemas.microsoft.com/office/drawing/2014/main" id="{98F1AA68-9025-0DD4-DD71-3AA7CAA6FA41}"/>
              </a:ext>
            </a:extLst>
          </p:cNvPr>
          <p:cNvSpPr/>
          <p:nvPr/>
        </p:nvSpPr>
        <p:spPr>
          <a:xfrm rot="21259718">
            <a:off x="1986986" y="5145638"/>
            <a:ext cx="6525138" cy="177804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1" name="Flèche vers la droite 20">
            <a:extLst>
              <a:ext uri="{FF2B5EF4-FFF2-40B4-BE49-F238E27FC236}">
                <a16:creationId xmlns:a16="http://schemas.microsoft.com/office/drawing/2014/main" id="{BC6ECBD4-C567-DCA1-5EB4-A68BB6DCA7AD}"/>
              </a:ext>
            </a:extLst>
          </p:cNvPr>
          <p:cNvSpPr/>
          <p:nvPr/>
        </p:nvSpPr>
        <p:spPr>
          <a:xfrm rot="20829692">
            <a:off x="1855005" y="4077373"/>
            <a:ext cx="6680806" cy="16999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0" name="Flèche vers la droite 19">
            <a:extLst>
              <a:ext uri="{FF2B5EF4-FFF2-40B4-BE49-F238E27FC236}">
                <a16:creationId xmlns:a16="http://schemas.microsoft.com/office/drawing/2014/main" id="{894C7F40-5CA7-7055-EB21-F4D8F1F37F22}"/>
              </a:ext>
            </a:extLst>
          </p:cNvPr>
          <p:cNvSpPr/>
          <p:nvPr/>
        </p:nvSpPr>
        <p:spPr>
          <a:xfrm rot="518711">
            <a:off x="1884972" y="4052781"/>
            <a:ext cx="6627282" cy="161862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19" name="Flèche vers la droite 18">
            <a:extLst>
              <a:ext uri="{FF2B5EF4-FFF2-40B4-BE49-F238E27FC236}">
                <a16:creationId xmlns:a16="http://schemas.microsoft.com/office/drawing/2014/main" id="{9A246E7F-CAEF-D30D-5647-0B402BB1B5B9}"/>
              </a:ext>
            </a:extLst>
          </p:cNvPr>
          <p:cNvSpPr/>
          <p:nvPr/>
        </p:nvSpPr>
        <p:spPr>
          <a:xfrm>
            <a:off x="1982382" y="2528096"/>
            <a:ext cx="6488808" cy="17649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279157-8BEE-43AA-945E-789D5D65C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150"/>
          </a:xfrm>
        </p:spPr>
        <p:txBody>
          <a:bodyPr>
            <a:normAutofit fontScale="90000"/>
          </a:bodyPr>
          <a:lstStyle/>
          <a:p>
            <a:pPr algn="ctr"/>
            <a:r>
              <a:rPr lang="fr-AM" b="1" dirty="0"/>
              <a:t>Reanalysis of non-evident examples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BEAFD0-3566-8D6B-54C1-5C9AE846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6" y="1314857"/>
            <a:ext cx="11096622" cy="546777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fr-AM" b="1" dirty="0"/>
              <a:t>AP	      Lambrecht &amp;al 2006	Haegeman/Frey	Unified taxonomy</a:t>
            </a:r>
          </a:p>
          <a:p>
            <a:pPr marL="0" indent="0">
              <a:buNone/>
            </a:pPr>
            <a:endParaRPr lang="fr-AM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241AB2-4E87-D598-7EE6-FA7D1C619EE8}"/>
              </a:ext>
            </a:extLst>
          </p:cNvPr>
          <p:cNvSpPr/>
          <p:nvPr/>
        </p:nvSpPr>
        <p:spPr>
          <a:xfrm>
            <a:off x="5191117" y="3433369"/>
            <a:ext cx="1885950" cy="523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PAC</a:t>
            </a:r>
          </a:p>
          <a:p>
            <a:pPr algn="ctr"/>
            <a:r>
              <a:rPr lang="fr-AM" b="1" dirty="0">
                <a:solidFill>
                  <a:srgbClr val="FFC000"/>
                </a:solidFill>
              </a:rPr>
              <a:t>WEIL-Vf, </a:t>
            </a:r>
            <a:r>
              <a:rPr lang="fr-AM" b="1" dirty="0">
                <a:solidFill>
                  <a:srgbClr val="FFFF00"/>
                </a:solidFill>
              </a:rPr>
              <a:t>da</a:t>
            </a:r>
            <a:endParaRPr lang="fr-AM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4033C0-0AE7-83F4-2713-204EED881784}"/>
              </a:ext>
            </a:extLst>
          </p:cNvPr>
          <p:cNvSpPr/>
          <p:nvPr/>
        </p:nvSpPr>
        <p:spPr>
          <a:xfrm>
            <a:off x="476247" y="1781175"/>
            <a:ext cx="1604963" cy="5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Type 1. régi lié</a:t>
            </a:r>
          </a:p>
          <a:p>
            <a:pPr algn="ctr"/>
            <a:r>
              <a:rPr lang="fr-AM" b="1" dirty="0">
                <a:solidFill>
                  <a:srgbClr val="FFC000"/>
                </a:solidFill>
              </a:rPr>
              <a:t>PCQ</a:t>
            </a:r>
            <a:r>
              <a:rPr lang="fr-AM" dirty="0"/>
              <a:t>-1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0B8E3-EF51-AB0F-7068-2C8F7347902B}"/>
              </a:ext>
            </a:extLst>
          </p:cNvPr>
          <p:cNvSpPr/>
          <p:nvPr/>
        </p:nvSpPr>
        <p:spPr>
          <a:xfrm>
            <a:off x="476246" y="2501107"/>
            <a:ext cx="1604963" cy="756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Type 2. Satellite régi, </a:t>
            </a:r>
            <a:r>
              <a:rPr lang="fr-AM" sz="1400" b="1" dirty="0">
                <a:solidFill>
                  <a:srgbClr val="FFC000"/>
                </a:solidFill>
              </a:rPr>
              <a:t>PCQ</a:t>
            </a:r>
            <a:r>
              <a:rPr lang="fr-AM" sz="1400" dirty="0"/>
              <a:t>-preposed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95E83C-DF5B-AA00-7A96-4008272B5F20}"/>
              </a:ext>
            </a:extLst>
          </p:cNvPr>
          <p:cNvSpPr/>
          <p:nvPr/>
        </p:nvSpPr>
        <p:spPr>
          <a:xfrm>
            <a:off x="476244" y="4376741"/>
            <a:ext cx="1604963" cy="804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Type 4. Satellite non régi</a:t>
            </a:r>
          </a:p>
          <a:p>
            <a:pPr algn="ctr"/>
            <a:r>
              <a:rPr lang="fr-AM" sz="1400" b="1" dirty="0">
                <a:solidFill>
                  <a:srgbClr val="FFFF00"/>
                </a:solidFill>
              </a:rPr>
              <a:t>PSQ-1 </a:t>
            </a:r>
            <a:r>
              <a:rPr lang="fr-AM" sz="1400" dirty="0"/>
              <a:t>preposed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C7CF4D-4EE6-D5AC-1B57-1CCFFE097136}"/>
              </a:ext>
            </a:extLst>
          </p:cNvPr>
          <p:cNvSpPr/>
          <p:nvPr/>
        </p:nvSpPr>
        <p:spPr>
          <a:xfrm>
            <a:off x="476244" y="5333215"/>
            <a:ext cx="1604963" cy="61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Type 5.</a:t>
            </a:r>
            <a:r>
              <a:rPr lang="fr-AM" sz="1400" dirty="0">
                <a:solidFill>
                  <a:schemeClr val="bg1"/>
                </a:solidFill>
              </a:rPr>
              <a:t> </a:t>
            </a:r>
            <a:r>
              <a:rPr lang="fr-AM" sz="1400" b="1" dirty="0">
                <a:solidFill>
                  <a:schemeClr val="bg1"/>
                </a:solidFill>
              </a:rPr>
              <a:t>(</a:t>
            </a:r>
            <a:r>
              <a:rPr lang="fr-AM" sz="1400" b="1" dirty="0">
                <a:solidFill>
                  <a:srgbClr val="FFC000"/>
                </a:solidFill>
              </a:rPr>
              <a:t>PCQ</a:t>
            </a:r>
            <a:r>
              <a:rPr lang="fr-AM" sz="1400" dirty="0"/>
              <a:t>-DM)</a:t>
            </a:r>
          </a:p>
          <a:p>
            <a:pPr algn="ctr"/>
            <a:r>
              <a:rPr lang="fr-AM" sz="1400" b="1" dirty="0">
                <a:solidFill>
                  <a:srgbClr val="FFFF00"/>
                </a:solidFill>
              </a:rPr>
              <a:t>PSQ-2 </a:t>
            </a:r>
            <a:r>
              <a:rPr lang="fr-AM" sz="1400" dirty="0"/>
              <a:t>Nucleus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E64714-9B08-4DFB-0C9B-4ADAE182B9E6}"/>
              </a:ext>
            </a:extLst>
          </p:cNvPr>
          <p:cNvSpPr/>
          <p:nvPr/>
        </p:nvSpPr>
        <p:spPr>
          <a:xfrm>
            <a:off x="476245" y="3401220"/>
            <a:ext cx="1604963" cy="804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Type 3. epexegese</a:t>
            </a:r>
          </a:p>
          <a:p>
            <a:pPr algn="ctr"/>
            <a:r>
              <a:rPr lang="fr-AM" sz="1400" b="1" dirty="0">
                <a:solidFill>
                  <a:srgbClr val="FFC000"/>
                </a:solidFill>
              </a:rPr>
              <a:t>PCQ</a:t>
            </a:r>
            <a:r>
              <a:rPr lang="fr-AM" sz="1400" b="1" dirty="0"/>
              <a:t>-</a:t>
            </a:r>
            <a:r>
              <a:rPr lang="fr-AM" sz="1400" dirty="0"/>
              <a:t>non canonical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30557-3E88-A66B-2B42-5C59411C5CD3}"/>
              </a:ext>
            </a:extLst>
          </p:cNvPr>
          <p:cNvSpPr/>
          <p:nvPr/>
        </p:nvSpPr>
        <p:spPr>
          <a:xfrm>
            <a:off x="476244" y="6076961"/>
            <a:ext cx="1604963" cy="617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unclassified</a:t>
            </a:r>
          </a:p>
          <a:p>
            <a:pPr algn="ctr"/>
            <a:r>
              <a:rPr lang="fr-AM" sz="1600" b="1" dirty="0">
                <a:solidFill>
                  <a:srgbClr val="FFC000"/>
                </a:solidFill>
              </a:rPr>
              <a:t>PCQ</a:t>
            </a:r>
            <a:r>
              <a:rPr lang="fr-AM" sz="1600" dirty="0"/>
              <a:t>-clefts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8797C5-2424-858B-146A-3C15ABFAE5EC}"/>
              </a:ext>
            </a:extLst>
          </p:cNvPr>
          <p:cNvSpPr/>
          <p:nvPr/>
        </p:nvSpPr>
        <p:spPr>
          <a:xfrm>
            <a:off x="2443157" y="2647950"/>
            <a:ext cx="2085975" cy="792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Intermediate</a:t>
            </a:r>
          </a:p>
          <a:p>
            <a:pPr algn="ctr"/>
            <a:r>
              <a:rPr lang="fr-AM" sz="1600" b="1" dirty="0">
                <a:solidFill>
                  <a:srgbClr val="FFC000"/>
                </a:solidFill>
              </a:rPr>
              <a:t>PCQ</a:t>
            </a:r>
            <a:r>
              <a:rPr lang="fr-AM" sz="1600" dirty="0"/>
              <a:t>-apprositive-parenthetical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4971E-1119-95FA-01D8-E3291B340D98}"/>
              </a:ext>
            </a:extLst>
          </p:cNvPr>
          <p:cNvSpPr/>
          <p:nvPr/>
        </p:nvSpPr>
        <p:spPr>
          <a:xfrm>
            <a:off x="2443157" y="3980262"/>
            <a:ext cx="2085975" cy="792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Intermediate</a:t>
            </a:r>
          </a:p>
          <a:p>
            <a:pPr algn="ctr"/>
            <a:r>
              <a:rPr lang="fr-AM" sz="1600" b="1" dirty="0">
                <a:solidFill>
                  <a:srgbClr val="FFC000"/>
                </a:solidFill>
              </a:rPr>
              <a:t>PCQ</a:t>
            </a:r>
            <a:r>
              <a:rPr lang="fr-AM" sz="1600" dirty="0"/>
              <a:t>-afterthought assertion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C82DC5-4C95-FE84-33B4-816EDCE64ADB}"/>
              </a:ext>
            </a:extLst>
          </p:cNvPr>
          <p:cNvSpPr/>
          <p:nvPr/>
        </p:nvSpPr>
        <p:spPr>
          <a:xfrm>
            <a:off x="2443157" y="5333214"/>
            <a:ext cx="2085975" cy="1361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b="1" dirty="0">
                <a:solidFill>
                  <a:srgbClr val="FFC000"/>
                </a:solidFill>
              </a:rPr>
              <a:t>PCQ</a:t>
            </a:r>
            <a:r>
              <a:rPr lang="fr-AM" sz="1400" dirty="0"/>
              <a:t>-non-integrated: non-canonical forms</a:t>
            </a:r>
          </a:p>
          <a:p>
            <a:pPr marL="285750" indent="-285750" algn="just">
              <a:buFontTx/>
              <a:buChar char="-"/>
            </a:pPr>
            <a:r>
              <a:rPr lang="fr-AM" sz="1400" dirty="0"/>
              <a:t>Why P? BCS Q      </a:t>
            </a:r>
          </a:p>
          <a:p>
            <a:pPr marL="285750" indent="-285750" algn="just">
              <a:buFontTx/>
              <a:buChar char="-"/>
            </a:pPr>
            <a:r>
              <a:rPr lang="fr-AM" sz="1400" dirty="0"/>
              <a:t>It is BCS Q that P</a:t>
            </a:r>
          </a:p>
          <a:p>
            <a:pPr marL="285750" indent="-285750" algn="just">
              <a:buFontTx/>
              <a:buChar char="-"/>
            </a:pPr>
            <a:r>
              <a:rPr lang="fr-AM" sz="1400" dirty="0"/>
              <a:t>P. it’s BCS Q </a:t>
            </a:r>
            <a:endParaRPr lang="fr-AM" sz="1400" dirty="0">
              <a:highlight>
                <a:srgbClr val="FFFF00"/>
              </a:highligh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C785E6-7418-9676-7A86-6E71188B116B}"/>
              </a:ext>
            </a:extLst>
          </p:cNvPr>
          <p:cNvSpPr/>
          <p:nvPr/>
        </p:nvSpPr>
        <p:spPr>
          <a:xfrm>
            <a:off x="5343525" y="5333214"/>
            <a:ext cx="1885950" cy="523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NiC</a:t>
            </a:r>
          </a:p>
          <a:p>
            <a:pPr algn="ctr"/>
            <a:r>
              <a:rPr lang="fr-AM" b="1" dirty="0">
                <a:solidFill>
                  <a:srgbClr val="FFC000"/>
                </a:solidFill>
              </a:rPr>
              <a:t>WEIL-Vf, </a:t>
            </a:r>
            <a:r>
              <a:rPr lang="fr-AM" b="1" dirty="0">
                <a:solidFill>
                  <a:srgbClr val="FFFF00"/>
                </a:solidFill>
              </a:rPr>
              <a:t>da</a:t>
            </a:r>
            <a:endParaRPr lang="fr-AM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BE7CA7-827C-793A-FB3A-05BD2065E3DF}"/>
              </a:ext>
            </a:extLst>
          </p:cNvPr>
          <p:cNvSpPr/>
          <p:nvPr/>
        </p:nvSpPr>
        <p:spPr>
          <a:xfrm>
            <a:off x="8498677" y="4390233"/>
            <a:ext cx="2085975" cy="136128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Modal subordination</a:t>
            </a:r>
          </a:p>
          <a:p>
            <a:pPr algn="ctr"/>
            <a:r>
              <a:rPr lang="fr-FR" sz="1600" dirty="0">
                <a:solidFill>
                  <a:srgbClr val="92D050"/>
                </a:solidFill>
              </a:rPr>
              <a:t>Q-</a:t>
            </a:r>
            <a:r>
              <a:rPr lang="fr-FR" sz="1600" dirty="0" err="1">
                <a:solidFill>
                  <a:srgbClr val="92D050"/>
                </a:solidFill>
              </a:rPr>
              <a:t>foregrounding</a:t>
            </a:r>
            <a:r>
              <a:rPr lang="fr-FR" sz="1600" dirty="0">
                <a:solidFill>
                  <a:srgbClr val="92D050"/>
                </a:solidFill>
              </a:rPr>
              <a:t> n</a:t>
            </a:r>
            <a:r>
              <a:rPr lang="fr-AM" sz="1600" dirty="0">
                <a:solidFill>
                  <a:srgbClr val="92D050"/>
                </a:solidFill>
              </a:rPr>
              <a:t>on-canonical structures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B3321B-CA56-6606-A51A-8B9A3A2A91C4}"/>
              </a:ext>
            </a:extLst>
          </p:cNvPr>
          <p:cNvSpPr/>
          <p:nvPr/>
        </p:nvSpPr>
        <p:spPr>
          <a:xfrm>
            <a:off x="8498677" y="2501107"/>
            <a:ext cx="2085975" cy="15065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Free subordination</a:t>
            </a:r>
          </a:p>
          <a:p>
            <a:pPr algn="ctr"/>
            <a:r>
              <a:rPr lang="fr-FR" sz="1600" dirty="0">
                <a:solidFill>
                  <a:srgbClr val="C00000"/>
                </a:solidFill>
              </a:rPr>
              <a:t>P</a:t>
            </a:r>
            <a:r>
              <a:rPr lang="fr-AM" sz="1600" dirty="0">
                <a:solidFill>
                  <a:srgbClr val="C00000"/>
                </a:solidFill>
              </a:rPr>
              <a:t>reposed, partially preposed (parenthetical-backgrounded)</a:t>
            </a:r>
          </a:p>
        </p:txBody>
      </p:sp>
      <p:sp>
        <p:nvSpPr>
          <p:cNvPr id="24" name="Flèche vers la droite 23">
            <a:extLst>
              <a:ext uri="{FF2B5EF4-FFF2-40B4-BE49-F238E27FC236}">
                <a16:creationId xmlns:a16="http://schemas.microsoft.com/office/drawing/2014/main" id="{EB4E458C-640E-E138-35A3-66DB0ED244DE}"/>
              </a:ext>
            </a:extLst>
          </p:cNvPr>
          <p:cNvSpPr/>
          <p:nvPr/>
        </p:nvSpPr>
        <p:spPr>
          <a:xfrm>
            <a:off x="4348155" y="2859239"/>
            <a:ext cx="4123035" cy="22043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5" name="Flèche vers la droite 24">
            <a:extLst>
              <a:ext uri="{FF2B5EF4-FFF2-40B4-BE49-F238E27FC236}">
                <a16:creationId xmlns:a16="http://schemas.microsoft.com/office/drawing/2014/main" id="{9E2887C1-AAE0-9481-50DB-3F060FADD84A}"/>
              </a:ext>
            </a:extLst>
          </p:cNvPr>
          <p:cNvSpPr/>
          <p:nvPr/>
        </p:nvSpPr>
        <p:spPr>
          <a:xfrm rot="21073488">
            <a:off x="4357524" y="4086672"/>
            <a:ext cx="4153389" cy="17935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  <p:sp>
        <p:nvSpPr>
          <p:cNvPr id="26" name="Flèche vers la droite 25">
            <a:extLst>
              <a:ext uri="{FF2B5EF4-FFF2-40B4-BE49-F238E27FC236}">
                <a16:creationId xmlns:a16="http://schemas.microsoft.com/office/drawing/2014/main" id="{DBD07242-0883-D423-8D9F-606C1F7EAB9E}"/>
              </a:ext>
            </a:extLst>
          </p:cNvPr>
          <p:cNvSpPr/>
          <p:nvPr/>
        </p:nvSpPr>
        <p:spPr>
          <a:xfrm rot="21044977">
            <a:off x="4025345" y="5922506"/>
            <a:ext cx="4487000" cy="149039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/>
          </a:p>
        </p:txBody>
      </p:sp>
    </p:spTree>
    <p:extLst>
      <p:ext uri="{BB962C8B-B14F-4D97-AF65-F5344CB8AC3E}">
        <p14:creationId xmlns:p14="http://schemas.microsoft.com/office/powerpoint/2010/main" val="768217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FB8F7-5CC5-BACE-EA05-367F8A35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AM" sz="7200" b="1" dirty="0"/>
              <a:t>Dimension B. </a:t>
            </a:r>
          </a:p>
          <a:p>
            <a:pPr marL="0" indent="0" algn="ctr">
              <a:buNone/>
            </a:pPr>
            <a:r>
              <a:rPr lang="fr-AM" sz="7200" dirty="0"/>
              <a:t>DISCOURSE PRAGMATICS</a:t>
            </a:r>
          </a:p>
        </p:txBody>
      </p:sp>
    </p:spTree>
    <p:extLst>
      <p:ext uri="{BB962C8B-B14F-4D97-AF65-F5344CB8AC3E}">
        <p14:creationId xmlns:p14="http://schemas.microsoft.com/office/powerpoint/2010/main" val="117043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AE0624-A251-80D5-64A8-4C7C0795F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>
            <a:normAutofit/>
          </a:bodyPr>
          <a:lstStyle/>
          <a:p>
            <a:pPr algn="ctr"/>
            <a:r>
              <a:rPr lang="fr-FR" b="1" dirty="0" err="1"/>
              <a:t>Discourse-level</a:t>
            </a:r>
            <a:r>
              <a:rPr lang="fr-FR" b="1" dirty="0"/>
              <a:t> </a:t>
            </a:r>
            <a:r>
              <a:rPr lang="fr-FR" b="1" dirty="0" err="1"/>
              <a:t>analysis</a:t>
            </a:r>
            <a:r>
              <a:rPr lang="fr-FR" b="1" dirty="0"/>
              <a:t>: 3 </a:t>
            </a:r>
            <a:r>
              <a:rPr lang="fr-FR" b="1" dirty="0" err="1"/>
              <a:t>working</a:t>
            </a:r>
            <a:r>
              <a:rPr lang="fr-FR" b="1" dirty="0"/>
              <a:t> </a:t>
            </a:r>
            <a:r>
              <a:rPr lang="fr-FR" b="1" dirty="0" err="1"/>
              <a:t>principles</a:t>
            </a:r>
            <a:endParaRPr lang="fr-AM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221D6A-4B84-B7F3-22BE-8096C7DCC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922" y="1225866"/>
            <a:ext cx="11390155" cy="526700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u="sng" dirty="0"/>
              <a:t>Postulate 1</a:t>
            </a:r>
            <a:r>
              <a:rPr lang="en-US" dirty="0"/>
              <a:t>: Discourse-Grammar parallel:</a:t>
            </a:r>
          </a:p>
          <a:p>
            <a:pPr lvl="1"/>
            <a:r>
              <a:rPr lang="en-US" dirty="0"/>
              <a:t>each constructional usage =&gt; specific discourse-communicative profile</a:t>
            </a:r>
            <a:endParaRPr lang="en-US" u="sng" dirty="0"/>
          </a:p>
          <a:p>
            <a:r>
              <a:rPr lang="en-US" u="sng" dirty="0"/>
              <a:t>Postulate 2</a:t>
            </a:r>
            <a:r>
              <a:rPr lang="en-US" dirty="0"/>
              <a:t>: Dynamic interpretation of information-structural bipartitions</a:t>
            </a:r>
          </a:p>
          <a:p>
            <a:pPr lvl="2"/>
            <a:r>
              <a:rPr lang="en-US" dirty="0" err="1"/>
              <a:t>assertivity</a:t>
            </a:r>
            <a:r>
              <a:rPr lang="en-US" dirty="0"/>
              <a:t> (assertion vs. non-assertion) X communicative status (backgrounded vs. foregrounded)</a:t>
            </a:r>
            <a:r>
              <a:rPr lang="fr-AM" dirty="0"/>
              <a:t> </a:t>
            </a:r>
          </a:p>
          <a:p>
            <a:pPr lvl="1"/>
            <a:endParaRPr lang="fr-AM" sz="2800" dirty="0"/>
          </a:p>
          <a:p>
            <a:pPr lvl="1"/>
            <a:endParaRPr lang="fr-AM" sz="2800" dirty="0"/>
          </a:p>
          <a:p>
            <a:pPr marL="457200" lvl="1" indent="0">
              <a:buNone/>
            </a:pPr>
            <a:endParaRPr lang="en-US" sz="2800" dirty="0"/>
          </a:p>
          <a:p>
            <a:pPr lvl="2"/>
            <a:endParaRPr lang="fr-FR" sz="2400" dirty="0"/>
          </a:p>
          <a:p>
            <a:pPr lvl="2"/>
            <a:r>
              <a:rPr lang="fr-FR" sz="2400" dirty="0"/>
              <a:t>A</a:t>
            </a:r>
            <a:r>
              <a:rPr lang="fr-AM" sz="2400" dirty="0"/>
              <a:t>n assertion is AI or NAI, only an assertion can be AI/NAI</a:t>
            </a:r>
          </a:p>
          <a:p>
            <a:pPr lvl="3"/>
            <a:r>
              <a:rPr lang="fr-AM" sz="2000" dirty="0"/>
              <a:t>Answer to a (AI or NAI) QUD (</a:t>
            </a:r>
            <a:r>
              <a:rPr lang="fr-AM" sz="2000" i="1" dirty="0">
                <a:solidFill>
                  <a:srgbClr val="7030A0"/>
                </a:solidFill>
              </a:rPr>
              <a:t>Reyle &amp; R</a:t>
            </a:r>
            <a:r>
              <a:rPr lang="fr-FR" sz="2000" i="1" dirty="0">
                <a:solidFill>
                  <a:srgbClr val="7030A0"/>
                </a:solidFill>
              </a:rPr>
              <a:t>i</a:t>
            </a:r>
            <a:r>
              <a:rPr lang="fr-AM" sz="2000" i="1" dirty="0">
                <a:solidFill>
                  <a:srgbClr val="7030A0"/>
                </a:solidFill>
              </a:rPr>
              <a:t>ester 2016</a:t>
            </a:r>
            <a:r>
              <a:rPr lang="fr-AM" sz="2000" dirty="0"/>
              <a:t>)</a:t>
            </a:r>
          </a:p>
          <a:p>
            <a:pPr lvl="3"/>
            <a:r>
              <a:rPr lang="fr-FR" sz="2000" dirty="0"/>
              <a:t>A</a:t>
            </a:r>
            <a:r>
              <a:rPr lang="fr-AM" sz="2000" dirty="0"/>
              <a:t>n assertion = F-domain, with F- and BG-components</a:t>
            </a:r>
            <a:endParaRPr lang="fr-AM" sz="2400" dirty="0"/>
          </a:p>
          <a:p>
            <a:pPr lvl="2"/>
            <a:r>
              <a:rPr lang="fr-FR" sz="2400" dirty="0"/>
              <a:t>N</a:t>
            </a:r>
            <a:r>
              <a:rPr lang="fr-AM" sz="2400" dirty="0"/>
              <a:t>on-assertions are F/BG part of an assertion/F-domain</a:t>
            </a:r>
          </a:p>
          <a:p>
            <a:pPr lvl="3"/>
            <a:r>
              <a:rPr lang="fr-AM" sz="2000" dirty="0"/>
              <a:t>QUD contains the BG-component of the answer</a:t>
            </a:r>
          </a:p>
        </p:txBody>
      </p:sp>
      <p:graphicFrame>
        <p:nvGraphicFramePr>
          <p:cNvPr id="24" name="Tableau 4">
            <a:extLst>
              <a:ext uri="{FF2B5EF4-FFF2-40B4-BE49-F238E27FC236}">
                <a16:creationId xmlns:a16="http://schemas.microsoft.com/office/drawing/2014/main" id="{041DB68D-25D4-7BD2-55B7-6C0927FC14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736205"/>
              </p:ext>
            </p:extLst>
          </p:nvPr>
        </p:nvGraphicFramePr>
        <p:xfrm>
          <a:off x="935833" y="3216750"/>
          <a:ext cx="1051559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497828431"/>
                    </a:ext>
                  </a:extLst>
                </a:gridCol>
                <a:gridCol w="2871789">
                  <a:extLst>
                    <a:ext uri="{9D8B030D-6E8A-4147-A177-3AD203B41FA5}">
                      <a16:colId xmlns:a16="http://schemas.microsoft.com/office/drawing/2014/main" val="797897459"/>
                    </a:ext>
                  </a:extLst>
                </a:gridCol>
                <a:gridCol w="2386010">
                  <a:extLst>
                    <a:ext uri="{9D8B030D-6E8A-4147-A177-3AD203B41FA5}">
                      <a16:colId xmlns:a16="http://schemas.microsoft.com/office/drawing/2014/main" val="426230578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16628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AM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AM" dirty="0"/>
                        <a:t>assertion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N</a:t>
                      </a:r>
                      <a:r>
                        <a:rPr lang="fr-AM" dirty="0"/>
                        <a:t>on-assertion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43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</a:t>
                      </a:r>
                      <a:r>
                        <a:rPr lang="fr-AM" dirty="0"/>
                        <a:t>econdary, given content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/>
                        <a:t>Not At Issue (NAI) assertion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AM" dirty="0"/>
                        <a:t> BG-component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dirty="0"/>
                        <a:t>W</a:t>
                      </a:r>
                      <a:r>
                        <a:rPr lang="fr-AM" dirty="0"/>
                        <a:t>ihtin the Focus-domain of an assertion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6118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  <a:r>
                        <a:rPr lang="fr-AM" dirty="0"/>
                        <a:t>oregrounded, focal content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/>
                        <a:t>At Issue (AI) assertion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AM" dirty="0"/>
                        <a:t>Focus-component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AM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7884191"/>
                  </a:ext>
                </a:extLst>
              </a:tr>
            </a:tbl>
          </a:graphicData>
        </a:graphic>
      </p:graphicFrame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E6524013-7A2B-9DC2-B4A2-E40D947E8660}"/>
              </a:ext>
            </a:extLst>
          </p:cNvPr>
          <p:cNvCxnSpPr>
            <a:cxnSpLocks/>
          </p:cNvCxnSpPr>
          <p:nvPr/>
        </p:nvCxnSpPr>
        <p:spPr>
          <a:xfrm>
            <a:off x="6577008" y="3453606"/>
            <a:ext cx="1173958" cy="415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5D589C2F-92DE-E6C4-CFAE-B73AF1E6DB53}"/>
              </a:ext>
            </a:extLst>
          </p:cNvPr>
          <p:cNvCxnSpPr>
            <a:cxnSpLocks/>
          </p:cNvCxnSpPr>
          <p:nvPr/>
        </p:nvCxnSpPr>
        <p:spPr>
          <a:xfrm>
            <a:off x="6577008" y="3453606"/>
            <a:ext cx="1173958" cy="814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95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A46BD1-36D2-5F99-DB21-D4341058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AM" b="1" dirty="0"/>
              <a:t>General Intro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5F6784-AFA2-C620-55C4-3AB3698F2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92" y="1690688"/>
            <a:ext cx="11139054" cy="471629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dirty="0"/>
              <a:t>Focus</a:t>
            </a:r>
          </a:p>
          <a:p>
            <a:pPr lvl="1"/>
            <a:r>
              <a:rPr lang="fr-FR" dirty="0"/>
              <a:t>causal </a:t>
            </a:r>
            <a:r>
              <a:rPr lang="fr-FR" dirty="0" err="1"/>
              <a:t>conjunctions</a:t>
            </a:r>
            <a:r>
              <a:rPr lang="fr-FR" dirty="0"/>
              <a:t> (French, English, German): 	</a:t>
            </a:r>
            <a:r>
              <a:rPr lang="fr-FR" dirty="0" err="1">
                <a:solidFill>
                  <a:schemeClr val="accent1"/>
                </a:solidFill>
              </a:rPr>
              <a:t>P</a:t>
            </a:r>
            <a:r>
              <a:rPr lang="fr-FR" b="1" baseline="-25000" dirty="0" err="1"/>
              <a:t>main</a:t>
            </a:r>
            <a:r>
              <a:rPr lang="fr-FR" b="1" baseline="-25000" dirty="0"/>
              <a:t> clause</a:t>
            </a:r>
            <a:r>
              <a:rPr lang="fr-FR" b="1" dirty="0"/>
              <a:t> </a:t>
            </a:r>
            <a:r>
              <a:rPr lang="fr-FR" dirty="0" err="1">
                <a:solidFill>
                  <a:schemeClr val="accent1"/>
                </a:solidFill>
              </a:rPr>
              <a:t>conj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Q</a:t>
            </a:r>
            <a:r>
              <a:rPr lang="fr-FR" b="1" baseline="-25000" dirty="0" err="1"/>
              <a:t>adverbial</a:t>
            </a:r>
            <a:r>
              <a:rPr lang="fr-FR" b="1" baseline="-25000" dirty="0"/>
              <a:t> clause</a:t>
            </a:r>
            <a:endParaRPr lang="fr-FR" b="1" dirty="0"/>
          </a:p>
          <a:p>
            <a:pPr lvl="2"/>
            <a:r>
              <a:rPr lang="fr-FR" dirty="0" err="1">
                <a:solidFill>
                  <a:srgbClr val="C00000"/>
                </a:solidFill>
              </a:rPr>
              <a:t>Because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/>
              <a:t>(BCS)/</a:t>
            </a:r>
            <a:r>
              <a:rPr lang="fr-FR" dirty="0">
                <a:solidFill>
                  <a:srgbClr val="C00000"/>
                </a:solidFill>
              </a:rPr>
              <a:t>Parce que</a:t>
            </a:r>
            <a:r>
              <a:rPr lang="fr-FR" dirty="0"/>
              <a:t> (PCQ)/</a:t>
            </a:r>
            <a:r>
              <a:rPr lang="fr-FR" dirty="0">
                <a:solidFill>
                  <a:srgbClr val="C00000"/>
                </a:solidFill>
              </a:rPr>
              <a:t>Weil</a:t>
            </a:r>
            <a:r>
              <a:rPr lang="fr-FR" dirty="0"/>
              <a:t>;      </a:t>
            </a:r>
            <a:r>
              <a:rPr lang="fr-FR" dirty="0" err="1">
                <a:solidFill>
                  <a:srgbClr val="C00000"/>
                </a:solidFill>
              </a:rPr>
              <a:t>Since</a:t>
            </a:r>
            <a:r>
              <a:rPr lang="fr-FR" dirty="0"/>
              <a:t>/</a:t>
            </a:r>
            <a:r>
              <a:rPr lang="fr-FR" dirty="0">
                <a:solidFill>
                  <a:srgbClr val="C00000"/>
                </a:solidFill>
              </a:rPr>
              <a:t>Puisque</a:t>
            </a:r>
            <a:r>
              <a:rPr lang="fr-FR" dirty="0"/>
              <a:t> (PSQ)/</a:t>
            </a:r>
            <a:r>
              <a:rPr lang="fr-FR" dirty="0">
                <a:solidFill>
                  <a:srgbClr val="C00000"/>
                </a:solidFill>
              </a:rPr>
              <a:t>Da</a:t>
            </a:r>
            <a:r>
              <a:rPr lang="fr-FR" dirty="0"/>
              <a:t>;      </a:t>
            </a:r>
            <a:r>
              <a:rPr lang="fr-FR" dirty="0">
                <a:solidFill>
                  <a:srgbClr val="C00000"/>
                </a:solidFill>
              </a:rPr>
              <a:t>For</a:t>
            </a:r>
            <a:r>
              <a:rPr lang="fr-FR" dirty="0"/>
              <a:t>/</a:t>
            </a:r>
            <a:r>
              <a:rPr lang="fr-FR" dirty="0">
                <a:solidFill>
                  <a:srgbClr val="C00000"/>
                </a:solidFill>
              </a:rPr>
              <a:t>Car</a:t>
            </a:r>
            <a:r>
              <a:rPr lang="fr-FR" dirty="0"/>
              <a:t>/</a:t>
            </a:r>
            <a:r>
              <a:rPr lang="fr-FR" dirty="0" err="1">
                <a:solidFill>
                  <a:srgbClr val="C00000"/>
                </a:solidFill>
              </a:rPr>
              <a:t>Denn</a:t>
            </a:r>
            <a:endParaRPr lang="fr-FR" dirty="0">
              <a:solidFill>
                <a:srgbClr val="C00000"/>
              </a:solidFill>
            </a:endParaRPr>
          </a:p>
          <a:p>
            <a:pPr lvl="1"/>
            <a:r>
              <a:rPr lang="fr-FR" dirty="0" err="1"/>
              <a:t>Coordinating</a:t>
            </a:r>
            <a:r>
              <a:rPr lang="fr-FR" dirty="0"/>
              <a:t> </a:t>
            </a:r>
            <a:r>
              <a:rPr lang="fr-FR" dirty="0" err="1"/>
              <a:t>conjunctions</a:t>
            </a:r>
            <a:endParaRPr lang="fr-FR" dirty="0"/>
          </a:p>
          <a:p>
            <a:pPr lvl="2"/>
            <a:r>
              <a:rPr lang="fr-FR" dirty="0">
                <a:solidFill>
                  <a:srgbClr val="C00000"/>
                </a:solidFill>
              </a:rPr>
              <a:t>AND</a:t>
            </a:r>
            <a:r>
              <a:rPr lang="fr-FR" dirty="0"/>
              <a:t>, </a:t>
            </a:r>
            <a:r>
              <a:rPr lang="fr-FR" dirty="0">
                <a:solidFill>
                  <a:srgbClr val="C00000"/>
                </a:solidFill>
              </a:rPr>
              <a:t>BUT</a:t>
            </a:r>
          </a:p>
          <a:p>
            <a:r>
              <a:rPr lang="fr-AM" dirty="0"/>
              <a:t>Research Question at D</a:t>
            </a:r>
            <a:r>
              <a:rPr lang="fr-FR" dirty="0"/>
              <a:t>i</a:t>
            </a:r>
            <a:r>
              <a:rPr lang="fr-AM" dirty="0"/>
              <a:t>scourse-Grammar Interface: </a:t>
            </a:r>
          </a:p>
          <a:p>
            <a:pPr lvl="1"/>
            <a:r>
              <a:rPr lang="fr-AM" dirty="0"/>
              <a:t>What is the communicative contribution of (causal) adverbial clauses to discourse progression?</a:t>
            </a:r>
          </a:p>
          <a:p>
            <a:r>
              <a:rPr lang="fr-CH" dirty="0" err="1"/>
              <a:t>Answer</a:t>
            </a:r>
            <a:r>
              <a:rPr lang="fr-AM" dirty="0"/>
              <a:t>: multidimensional approach applicable to any adverbial clauses</a:t>
            </a:r>
          </a:p>
          <a:p>
            <a:pPr lvl="2"/>
            <a:r>
              <a:rPr lang="fr-FR" dirty="0"/>
              <a:t>D</a:t>
            </a:r>
            <a:r>
              <a:rPr lang="fr-AM" dirty="0"/>
              <a:t>iscourse structure: constructional taxonomy</a:t>
            </a:r>
          </a:p>
          <a:p>
            <a:pPr lvl="2"/>
            <a:r>
              <a:rPr lang="fr-FR" dirty="0"/>
              <a:t>I</a:t>
            </a:r>
            <a:r>
              <a:rPr lang="fr-AM" dirty="0"/>
              <a:t>nformation structure at discourse level, within a QUD-based model (</a:t>
            </a:r>
            <a:r>
              <a:rPr lang="fr-AM" i="1" dirty="0">
                <a:solidFill>
                  <a:srgbClr val="7030A0"/>
                </a:solidFill>
              </a:rPr>
              <a:t>R</a:t>
            </a:r>
            <a:r>
              <a:rPr lang="fr-FR" i="1" dirty="0">
                <a:solidFill>
                  <a:srgbClr val="7030A0"/>
                </a:solidFill>
              </a:rPr>
              <a:t>o</a:t>
            </a:r>
            <a:r>
              <a:rPr lang="fr-AM" i="1" dirty="0">
                <a:solidFill>
                  <a:srgbClr val="7030A0"/>
                </a:solidFill>
              </a:rPr>
              <a:t>berts 1996/2012</a:t>
            </a:r>
            <a:r>
              <a:rPr lang="fr-AM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631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4D718-24FA-23B6-CFA8-0B2B691E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274" y="117475"/>
            <a:ext cx="10515600" cy="1325563"/>
          </a:xfrm>
        </p:spPr>
        <p:txBody>
          <a:bodyPr/>
          <a:lstStyle/>
          <a:p>
            <a:pPr algn="ctr"/>
            <a:r>
              <a:rPr lang="fr-CH" b="1" dirty="0" err="1"/>
              <a:t>Postulate</a:t>
            </a:r>
            <a:r>
              <a:rPr lang="fr-CH" b="1" dirty="0"/>
              <a:t> 3</a:t>
            </a:r>
            <a:endParaRPr lang="fr-AM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8D42D-FF77-7BAE-F3F8-F903BA8DC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1" y="1443038"/>
            <a:ext cx="10998200" cy="4487861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200" dirty="0"/>
              <a:t>2 </a:t>
            </a:r>
            <a:r>
              <a:rPr lang="fr-FR" sz="3200" dirty="0" err="1"/>
              <a:t>constructional</a:t>
            </a:r>
            <a:r>
              <a:rPr lang="fr-FR" sz="3200" dirty="0"/>
              <a:t> </a:t>
            </a:r>
            <a:r>
              <a:rPr lang="fr-FR" sz="3200" dirty="0" err="1"/>
              <a:t>parameters</a:t>
            </a:r>
            <a:r>
              <a:rPr lang="fr-FR" sz="3200" dirty="0"/>
              <a:t>, 2 communicative </a:t>
            </a:r>
            <a:r>
              <a:rPr lang="fr-FR" sz="3200" dirty="0" err="1"/>
              <a:t>levels</a:t>
            </a:r>
            <a:endParaRPr lang="fr-FR" sz="3200" dirty="0"/>
          </a:p>
          <a:p>
            <a:r>
              <a:rPr lang="en-US" dirty="0"/>
              <a:t>adverbial clausal level vs. inter-clausal relational level</a:t>
            </a:r>
            <a:endParaRPr lang="fr-FR" sz="3200" dirty="0"/>
          </a:p>
          <a:p>
            <a:pPr lvl="1"/>
            <a:r>
              <a:rPr lang="fr-FR" sz="2800" dirty="0"/>
              <a:t>S</a:t>
            </a:r>
            <a:r>
              <a:rPr lang="fr-AM" sz="2800" dirty="0"/>
              <a:t>emantic parameter/integration =&gt; relational level</a:t>
            </a:r>
          </a:p>
          <a:p>
            <a:pPr lvl="2"/>
            <a:r>
              <a:rPr lang="fr-FR" sz="2400" dirty="0"/>
              <a:t>Hy</a:t>
            </a:r>
            <a:r>
              <a:rPr lang="fr-AM" sz="2400" dirty="0"/>
              <a:t>potax =&gt; interclausal link as the main assertion, speaker’s communicative intention</a:t>
            </a:r>
          </a:p>
          <a:p>
            <a:pPr lvl="2"/>
            <a:r>
              <a:rPr lang="fr-FR" sz="2400" dirty="0"/>
              <a:t>Pa</a:t>
            </a:r>
            <a:r>
              <a:rPr lang="fr-AM" sz="2400" dirty="0"/>
              <a:t>ratax =&gt; inter-clausal link &lt; clausal contribution, clauses are assertions</a:t>
            </a:r>
          </a:p>
          <a:p>
            <a:pPr lvl="1"/>
            <a:r>
              <a:rPr lang="fr-AM" sz="2800" dirty="0"/>
              <a:t>Syntactic parameter/dependency =&gt; clausal level </a:t>
            </a:r>
          </a:p>
          <a:p>
            <a:pPr lvl="2"/>
            <a:r>
              <a:rPr lang="fr-FR" sz="2400" dirty="0"/>
              <a:t>R</a:t>
            </a:r>
            <a:r>
              <a:rPr lang="fr-AM" sz="2400" dirty="0"/>
              <a:t>elation of the conjunction with respect to Q-clause:</a:t>
            </a:r>
          </a:p>
          <a:p>
            <a:pPr lvl="3"/>
            <a:r>
              <a:rPr lang="fr-FR" sz="2000" dirty="0"/>
              <a:t>S</a:t>
            </a:r>
            <a:r>
              <a:rPr lang="fr-AM" sz="2000" dirty="0"/>
              <a:t>ubordination =&gt; conjunction (inter-clausal link) + Q =1 assertion   </a:t>
            </a:r>
          </a:p>
          <a:p>
            <a:pPr marL="1371600" lvl="3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chemeClr val="accent1"/>
                </a:solidFill>
              </a:rPr>
              <a:t>S1</a:t>
            </a:r>
            <a:r>
              <a:rPr lang="en-US" sz="2000" b="1" baseline="-25000" dirty="0">
                <a:solidFill>
                  <a:srgbClr val="C00000"/>
                </a:solidFill>
              </a:rPr>
              <a:t>AI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[</a:t>
            </a:r>
            <a:r>
              <a:rPr lang="en-US" sz="2000" dirty="0">
                <a:solidFill>
                  <a:schemeClr val="accent1"/>
                </a:solidFill>
              </a:rPr>
              <a:t>sub-</a:t>
            </a:r>
            <a:r>
              <a:rPr lang="en-US" sz="2000" dirty="0" err="1">
                <a:solidFill>
                  <a:schemeClr val="accent1"/>
                </a:solidFill>
              </a:rPr>
              <a:t>conj</a:t>
            </a:r>
            <a:r>
              <a:rPr lang="en-US" sz="2000" b="1" baseline="-25000" dirty="0" err="1">
                <a:solidFill>
                  <a:srgbClr val="C00000"/>
                </a:solidFill>
              </a:rPr>
              <a:t>BG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/>
                </a:solidFill>
              </a:rPr>
              <a:t>S2</a:t>
            </a:r>
            <a:r>
              <a:rPr lang="en-US" sz="2000" b="1" baseline="-25000" dirty="0">
                <a:solidFill>
                  <a:srgbClr val="C00000"/>
                </a:solidFill>
              </a:rPr>
              <a:t>F</a:t>
            </a:r>
            <a:r>
              <a:rPr lang="en-US" sz="2000" dirty="0"/>
              <a:t>] </a:t>
            </a:r>
            <a:endParaRPr lang="fr-AM" sz="2000" dirty="0"/>
          </a:p>
          <a:p>
            <a:pPr lvl="3"/>
            <a:r>
              <a:rPr lang="fr-AM" sz="2000" dirty="0"/>
              <a:t>Coordination =&gt; inter-clausal link = distinct assertion		</a:t>
            </a:r>
          </a:p>
          <a:p>
            <a:pPr marL="1371600" lvl="3" indent="0">
              <a:buNone/>
            </a:pPr>
            <a:r>
              <a:rPr lang="en-US" sz="2000" dirty="0"/>
              <a:t>	[</a:t>
            </a:r>
            <a:r>
              <a:rPr lang="en-US" sz="2000" dirty="0">
                <a:solidFill>
                  <a:schemeClr val="accent1"/>
                </a:solidFill>
              </a:rPr>
              <a:t>S1</a:t>
            </a:r>
            <a:r>
              <a:rPr lang="en-US" sz="2000" dirty="0"/>
              <a:t>] [</a:t>
            </a:r>
            <a:r>
              <a:rPr lang="en-US" sz="2000" dirty="0" err="1">
                <a:solidFill>
                  <a:schemeClr val="accent1"/>
                </a:solidFill>
              </a:rPr>
              <a:t>coord-conj</a:t>
            </a:r>
            <a:r>
              <a:rPr lang="en-US" sz="2000" dirty="0"/>
              <a:t>] [</a:t>
            </a:r>
            <a:r>
              <a:rPr lang="en-US" sz="2000" dirty="0">
                <a:solidFill>
                  <a:schemeClr val="accent1"/>
                </a:solidFill>
              </a:rPr>
              <a:t>S2</a:t>
            </a:r>
            <a:r>
              <a:rPr lang="en-US" sz="2000" dirty="0"/>
              <a:t>]</a:t>
            </a:r>
            <a:endParaRPr lang="fr-AM" sz="2000" dirty="0"/>
          </a:p>
          <a:p>
            <a:pPr lvl="2"/>
            <a:r>
              <a:rPr lang="fr-AM" sz="2400" dirty="0"/>
              <a:t>Marking the QUD and structuring the clauses with respect to QUD</a:t>
            </a:r>
          </a:p>
        </p:txBody>
      </p:sp>
    </p:spTree>
    <p:extLst>
      <p:ext uri="{BB962C8B-B14F-4D97-AF65-F5344CB8AC3E}">
        <p14:creationId xmlns:p14="http://schemas.microsoft.com/office/powerpoint/2010/main" val="42439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05455-6FD7-087B-CD45-C44D8856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H</a:t>
            </a:r>
            <a:r>
              <a:rPr lang="fr-AM" b="1" dirty="0"/>
              <a:t>ypotactic subordination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6C050F0-1C24-9524-2691-26C0329AAE31}"/>
              </a:ext>
            </a:extLst>
          </p:cNvPr>
          <p:cNvSpPr txBox="1"/>
          <p:nvPr/>
        </p:nvSpPr>
        <p:spPr>
          <a:xfrm>
            <a:off x="1122218" y="1690688"/>
            <a:ext cx="10079182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AM" sz="3200" b="1" u="none" dirty="0"/>
              <a:t>AI QUD: </a:t>
            </a:r>
            <a:r>
              <a:rPr lang="fr-AM" sz="3200" b="0" u="none" dirty="0"/>
              <a:t>Why P</a:t>
            </a:r>
            <a:r>
              <a:rPr lang="en-US" sz="3200" b="1" baseline="-25000" dirty="0">
                <a:solidFill>
                  <a:schemeClr val="accent6"/>
                </a:solidFill>
              </a:rPr>
              <a:t>BG</a:t>
            </a:r>
            <a:r>
              <a:rPr lang="fr-AM" sz="3200" b="0" u="none" dirty="0"/>
              <a:t>?</a:t>
            </a:r>
            <a:r>
              <a:rPr lang="fr-AM" sz="3200" dirty="0"/>
              <a:t>		</a:t>
            </a:r>
            <a:r>
              <a:rPr lang="en-US" sz="3200" dirty="0">
                <a:solidFill>
                  <a:schemeClr val="accent1"/>
                </a:solidFill>
              </a:rPr>
              <a:t>Why did you come </a:t>
            </a:r>
            <a:r>
              <a:rPr lang="en-US" sz="3200" dirty="0" err="1">
                <a:solidFill>
                  <a:schemeClr val="accent1"/>
                </a:solidFill>
              </a:rPr>
              <a:t>back</a:t>
            </a:r>
            <a:r>
              <a:rPr lang="en-US" sz="3200" b="1" baseline="-25000" dirty="0" err="1">
                <a:solidFill>
                  <a:srgbClr val="C00000"/>
                </a:solidFill>
              </a:rPr>
              <a:t>BG</a:t>
            </a:r>
            <a:r>
              <a:rPr lang="en-US" sz="3200" dirty="0"/>
              <a:t>?</a:t>
            </a:r>
            <a:endParaRPr lang="fr-AM" sz="3200" dirty="0"/>
          </a:p>
          <a:p>
            <a:r>
              <a:rPr lang="fr-AM" sz="3200" b="1" u="none" dirty="0"/>
              <a:t>AI answer: </a:t>
            </a:r>
            <a:r>
              <a:rPr lang="fr-AM" sz="3200" b="0" u="none" dirty="0"/>
              <a:t>Q</a:t>
            </a:r>
            <a:r>
              <a:rPr lang="en-US" sz="3200" b="1" baseline="-25000" dirty="0">
                <a:solidFill>
                  <a:srgbClr val="C00000"/>
                </a:solidFill>
              </a:rPr>
              <a:t>F</a:t>
            </a:r>
            <a:r>
              <a:rPr lang="fr-AM" sz="3200" b="0" u="none" dirty="0"/>
              <a:t> causes P</a:t>
            </a:r>
            <a:r>
              <a:rPr lang="en-US" sz="3200" b="1" baseline="-25000" dirty="0">
                <a:solidFill>
                  <a:srgbClr val="C00000"/>
                </a:solidFill>
              </a:rPr>
              <a:t>BG</a:t>
            </a:r>
            <a:r>
              <a:rPr lang="fr-AM" sz="3200" b="1" baseline="-25000" dirty="0">
                <a:solidFill>
                  <a:srgbClr val="C00000"/>
                </a:solidFill>
              </a:rPr>
              <a:t>.    </a:t>
            </a:r>
            <a:r>
              <a:rPr lang="fr-AM" sz="3200" b="0" u="none" dirty="0"/>
              <a:t>(</a:t>
            </a:r>
            <a:r>
              <a:rPr lang="en-US" sz="3200" dirty="0">
                <a:solidFill>
                  <a:schemeClr val="accent1"/>
                </a:solidFill>
              </a:rPr>
              <a:t>I came </a:t>
            </a:r>
            <a:r>
              <a:rPr lang="en-US" sz="3200" dirty="0" err="1">
                <a:solidFill>
                  <a:schemeClr val="accent1"/>
                </a:solidFill>
              </a:rPr>
              <a:t>back</a:t>
            </a:r>
            <a:r>
              <a:rPr lang="en-US" sz="3200" b="1" baseline="-25000" dirty="0" err="1">
                <a:solidFill>
                  <a:srgbClr val="C00000"/>
                </a:solidFill>
              </a:rPr>
              <a:t>BG</a:t>
            </a:r>
            <a:r>
              <a:rPr lang="en-US" sz="3200" dirty="0"/>
              <a:t>) </a:t>
            </a:r>
            <a:r>
              <a:rPr lang="en-US" sz="3200" dirty="0">
                <a:solidFill>
                  <a:schemeClr val="accent1"/>
                </a:solidFill>
              </a:rPr>
              <a:t>BCS I love </a:t>
            </a:r>
            <a:r>
              <a:rPr lang="en-US" sz="3200" dirty="0" err="1">
                <a:solidFill>
                  <a:schemeClr val="accent1"/>
                </a:solidFill>
              </a:rPr>
              <a:t>her</a:t>
            </a:r>
            <a:r>
              <a:rPr lang="en-US" sz="3200" b="1" baseline="-25000" dirty="0" err="1">
                <a:solidFill>
                  <a:srgbClr val="C00000"/>
                </a:solidFill>
              </a:rPr>
              <a:t>F</a:t>
            </a:r>
            <a:r>
              <a:rPr lang="en-US" sz="3200" dirty="0"/>
              <a:t>.</a:t>
            </a:r>
            <a:endParaRPr lang="fr-AM" sz="3200" dirty="0"/>
          </a:p>
          <a:p>
            <a:r>
              <a:rPr lang="fr-AM" sz="3200" b="0" u="none" dirty="0"/>
              <a:t> 	</a:t>
            </a:r>
            <a:r>
              <a:rPr lang="fr-AM" sz="1400" b="0" u="none" dirty="0"/>
              <a:t>	</a:t>
            </a:r>
            <a:r>
              <a:rPr lang="fr-AM" sz="3200" b="0" u="none" dirty="0"/>
              <a:t>		</a:t>
            </a:r>
          </a:p>
          <a:p>
            <a:r>
              <a:rPr lang="fr-AM" sz="3200" b="0" u="none" dirty="0"/>
              <a:t> 		</a:t>
            </a:r>
            <a:r>
              <a:rPr lang="fr-AM" sz="3200" dirty="0"/>
              <a:t>1 AI assertion, P</a:t>
            </a:r>
            <a:r>
              <a:rPr lang="fr-AM" sz="3200" b="1" baseline="-25000" dirty="0">
                <a:solidFill>
                  <a:srgbClr val="C00000"/>
                </a:solidFill>
              </a:rPr>
              <a:t>BG</a:t>
            </a:r>
            <a:r>
              <a:rPr lang="fr-AM" sz="3200" dirty="0"/>
              <a:t> BCS Q</a:t>
            </a:r>
            <a:r>
              <a:rPr lang="fr-AM" sz="3200" b="1" baseline="-25000" dirty="0">
                <a:solidFill>
                  <a:srgbClr val="C00000"/>
                </a:solidFill>
              </a:rPr>
              <a:t>F</a:t>
            </a:r>
            <a:endParaRPr lang="fr-AM" sz="3200" b="0" u="none" dirty="0"/>
          </a:p>
          <a:p>
            <a:r>
              <a:rPr lang="fr-AM" sz="3200" dirty="0"/>
              <a:t>		</a:t>
            </a:r>
          </a:p>
          <a:p>
            <a:r>
              <a:rPr lang="fr-AM" sz="3200" b="1" dirty="0"/>
              <a:t>		</a:t>
            </a:r>
            <a:r>
              <a:rPr lang="en-US" sz="3000" b="1" dirty="0"/>
              <a:t>P</a:t>
            </a:r>
            <a:r>
              <a:rPr lang="en-US" sz="3000" dirty="0"/>
              <a:t>: </a:t>
            </a:r>
            <a:r>
              <a:rPr lang="en-US" sz="3000" dirty="0">
                <a:solidFill>
                  <a:schemeClr val="accent6"/>
                </a:solidFill>
              </a:rPr>
              <a:t>BG</a:t>
            </a:r>
            <a:r>
              <a:rPr lang="en-US" sz="3000" dirty="0"/>
              <a:t>-part of F-domain, present in QUD 	</a:t>
            </a:r>
            <a:r>
              <a:rPr lang="en-US" sz="3000" dirty="0">
                <a:solidFill>
                  <a:srgbClr val="C00000"/>
                </a:solidFill>
              </a:rPr>
              <a:t>BG</a:t>
            </a:r>
            <a:r>
              <a:rPr lang="fr-AM" sz="3000" dirty="0"/>
              <a:t> </a:t>
            </a:r>
          </a:p>
          <a:p>
            <a:r>
              <a:rPr lang="fr-AM" sz="3000" b="0" u="none" dirty="0"/>
              <a:t>		</a:t>
            </a:r>
            <a:r>
              <a:rPr lang="en-US" sz="3000" b="1" dirty="0"/>
              <a:t>Link</a:t>
            </a:r>
            <a:r>
              <a:rPr lang="en-US" sz="3000" dirty="0"/>
              <a:t>: AI assertion, answer to QUD</a:t>
            </a:r>
            <a:r>
              <a:rPr lang="fr-AM" sz="3000" dirty="0"/>
              <a:t>               </a:t>
            </a:r>
            <a:r>
              <a:rPr lang="fr-AM" sz="3000" dirty="0">
                <a:solidFill>
                  <a:srgbClr val="C00000"/>
                </a:solidFill>
              </a:rPr>
              <a:t>+</a:t>
            </a:r>
          </a:p>
          <a:p>
            <a:r>
              <a:rPr lang="fr-AM" sz="3000" b="1" baseline="-25000" dirty="0">
                <a:solidFill>
                  <a:srgbClr val="C00000"/>
                </a:solidFill>
              </a:rPr>
              <a:t>		</a:t>
            </a:r>
            <a:r>
              <a:rPr lang="en-US" sz="3000" b="1" dirty="0"/>
              <a:t>Q</a:t>
            </a:r>
            <a:r>
              <a:rPr lang="en-US" sz="3000" dirty="0"/>
              <a:t>: actual </a:t>
            </a:r>
            <a:r>
              <a:rPr lang="en-US" sz="3000" dirty="0">
                <a:solidFill>
                  <a:schemeClr val="accent1"/>
                </a:solidFill>
              </a:rPr>
              <a:t>Focus</a:t>
            </a:r>
            <a:r>
              <a:rPr lang="en-US" sz="3000" dirty="0"/>
              <a:t> in F-domain	        		 </a:t>
            </a:r>
            <a:r>
              <a:rPr lang="en-US" sz="3000" dirty="0">
                <a:solidFill>
                  <a:srgbClr val="C00000"/>
                </a:solidFill>
              </a:rPr>
              <a:t>F</a:t>
            </a:r>
            <a:endParaRPr lang="fr-AM" sz="3000" dirty="0">
              <a:solidFill>
                <a:srgbClr val="C00000"/>
              </a:solidFill>
            </a:endParaRPr>
          </a:p>
        </p:txBody>
      </p:sp>
      <p:sp>
        <p:nvSpPr>
          <p:cNvPr id="5" name="Accolade ouvrante 4">
            <a:extLst>
              <a:ext uri="{FF2B5EF4-FFF2-40B4-BE49-F238E27FC236}">
                <a16:creationId xmlns:a16="http://schemas.microsoft.com/office/drawing/2014/main" id="{C57DEA68-2BF9-993B-1217-41A164CDCD56}"/>
              </a:ext>
            </a:extLst>
          </p:cNvPr>
          <p:cNvSpPr/>
          <p:nvPr/>
        </p:nvSpPr>
        <p:spPr>
          <a:xfrm rot="16200000">
            <a:off x="3921149" y="2065362"/>
            <a:ext cx="275081" cy="16266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AM" sz="1600"/>
          </a:p>
        </p:txBody>
      </p:sp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DB28EA5A-6615-8CCD-FBD9-B8C4405DFE7D}"/>
              </a:ext>
            </a:extLst>
          </p:cNvPr>
          <p:cNvSpPr/>
          <p:nvPr/>
        </p:nvSpPr>
        <p:spPr>
          <a:xfrm>
            <a:off x="9872664" y="4421933"/>
            <a:ext cx="226059" cy="957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4A9EF8D-BC0D-6477-F238-538CA2D793C1}"/>
              </a:ext>
            </a:extLst>
          </p:cNvPr>
          <p:cNvSpPr txBox="1"/>
          <p:nvPr/>
        </p:nvSpPr>
        <p:spPr>
          <a:xfrm rot="16200000">
            <a:off x="9639923" y="4525953"/>
            <a:ext cx="1435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AM" sz="2400" b="1" dirty="0"/>
              <a:t>F-domain</a:t>
            </a:r>
            <a:endParaRPr lang="fr-AM" sz="2000" b="1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C656659-95AE-A30A-46E6-81FE77476EF1}"/>
              </a:ext>
            </a:extLst>
          </p:cNvPr>
          <p:cNvSpPr/>
          <p:nvPr/>
        </p:nvSpPr>
        <p:spPr>
          <a:xfrm>
            <a:off x="1528736" y="4756785"/>
            <a:ext cx="685823" cy="663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60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CD7421A-7042-BA91-7C61-C0D36708F2AA}"/>
              </a:ext>
            </a:extLst>
          </p:cNvPr>
          <p:cNvSpPr/>
          <p:nvPr/>
        </p:nvSpPr>
        <p:spPr>
          <a:xfrm>
            <a:off x="1528736" y="4093460"/>
            <a:ext cx="685823" cy="65694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600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B8C38E9-AFD2-7958-58AF-5F167755C263}"/>
              </a:ext>
            </a:extLst>
          </p:cNvPr>
          <p:cNvCxnSpPr>
            <a:cxnSpLocks/>
          </p:cNvCxnSpPr>
          <p:nvPr/>
        </p:nvCxnSpPr>
        <p:spPr>
          <a:xfrm>
            <a:off x="1871647" y="4421934"/>
            <a:ext cx="0" cy="74537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23D66F5-5008-1A0E-3082-AEDB511F7969}"/>
              </a:ext>
            </a:extLst>
          </p:cNvPr>
          <p:cNvCxnSpPr>
            <a:cxnSpLocks/>
          </p:cNvCxnSpPr>
          <p:nvPr/>
        </p:nvCxnSpPr>
        <p:spPr>
          <a:xfrm flipH="1">
            <a:off x="1975290" y="4421934"/>
            <a:ext cx="9536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52AF267-5BB9-9A21-B6B9-11454BD57B26}"/>
              </a:ext>
            </a:extLst>
          </p:cNvPr>
          <p:cNvCxnSpPr>
            <a:cxnSpLocks/>
          </p:cNvCxnSpPr>
          <p:nvPr/>
        </p:nvCxnSpPr>
        <p:spPr>
          <a:xfrm flipH="1" flipV="1">
            <a:off x="1902699" y="4753596"/>
            <a:ext cx="1026239" cy="41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449B62DE-49D9-CBF1-5EAF-C34236749D80}"/>
              </a:ext>
            </a:extLst>
          </p:cNvPr>
          <p:cNvCxnSpPr>
            <a:cxnSpLocks/>
          </p:cNvCxnSpPr>
          <p:nvPr/>
        </p:nvCxnSpPr>
        <p:spPr>
          <a:xfrm flipH="1" flipV="1">
            <a:off x="1944239" y="5121643"/>
            <a:ext cx="1019749" cy="298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Bouée 25">
            <a:extLst>
              <a:ext uri="{FF2B5EF4-FFF2-40B4-BE49-F238E27FC236}">
                <a16:creationId xmlns:a16="http://schemas.microsoft.com/office/drawing/2014/main" id="{55F2418E-51B3-78FF-9D0E-E1CA829D4F42}"/>
              </a:ext>
            </a:extLst>
          </p:cNvPr>
          <p:cNvSpPr/>
          <p:nvPr/>
        </p:nvSpPr>
        <p:spPr>
          <a:xfrm>
            <a:off x="1259664" y="3850328"/>
            <a:ext cx="1400202" cy="1847562"/>
          </a:xfrm>
          <a:prstGeom prst="donut">
            <a:avLst>
              <a:gd name="adj" fmla="val 429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28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8A49F6-FF8C-7670-5033-D3A61C7E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835"/>
          </a:xfrm>
        </p:spPr>
        <p:txBody>
          <a:bodyPr/>
          <a:lstStyle/>
          <a:p>
            <a:pPr algn="ctr"/>
            <a:r>
              <a:rPr lang="fr-FR" b="1" dirty="0"/>
              <a:t>P</a:t>
            </a:r>
            <a:r>
              <a:rPr lang="fr-AM" b="1" dirty="0"/>
              <a:t>aratactic Modal subordination</a:t>
            </a:r>
            <a:endParaRPr lang="fr-AM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C62882-7305-B522-1E16-961D92BA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203960"/>
            <a:ext cx="11109960" cy="4973003"/>
          </a:xfrm>
          <a:ln>
            <a:solidFill>
              <a:srgbClr val="C0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+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SubConj</a:t>
            </a:r>
            <a:r>
              <a:rPr lang="fr-FR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-Q</a:t>
            </a:r>
            <a:r>
              <a:rPr lang="fr-F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1. </a:t>
            </a:r>
            <a:r>
              <a:rPr lang="fr-CH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communistes « orthodoxes » du CPSU, …, n’obtiennent que 9 élus. Normal, </a:t>
            </a:r>
            <a:r>
              <a:rPr lang="fr-CH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PSQ</a:t>
            </a:r>
            <a:r>
              <a:rPr lang="fr-CH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leurs électeurs étaient </a:t>
            </a:r>
            <a:r>
              <a:rPr lang="fr-CH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fait</a:t>
            </a:r>
            <a:r>
              <a:rPr lang="fr-CH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seuls 300 000 « pieds-noirs » russes qui vivent en Lituanie…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CH" sz="26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Forsgren</a:t>
            </a:r>
            <a:r>
              <a:rPr lang="de-CH" sz="2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2012</a:t>
            </a:r>
            <a:r>
              <a:rPr lang="de-CH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H" sz="2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2. </a:t>
            </a:r>
            <a:r>
              <a:rPr lang="de-CH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Fritz wurde sehr bleich, </a:t>
            </a:r>
            <a:r>
              <a:rPr lang="de-CH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de-CH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 erschrocken ist, 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CH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oder?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(</a:t>
            </a:r>
            <a:r>
              <a:rPr lang="de-CH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Frey 2016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CH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PAC)</a:t>
            </a:r>
          </a:p>
          <a:p>
            <a:pPr marL="0" indent="0">
              <a:buNone/>
            </a:pPr>
            <a:r>
              <a:rPr lang="de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 3.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fact it may make things worse since any such subsidies </a:t>
            </a:r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only delay the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harsch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decisions that are necessary</a:t>
            </a:r>
            <a:r>
              <a:rPr lang="fr-AM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  (</a:t>
            </a:r>
            <a:r>
              <a:rPr lang="de-CH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Verstraete</a:t>
            </a:r>
            <a:r>
              <a:rPr lang="de-CH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2007</a:t>
            </a:r>
            <a:r>
              <a:rPr lang="de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H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QUD-1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communists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surprising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?/ 			                         </a:t>
            </a:r>
            <a:endParaRPr lang="fr-CH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fr-A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en-US" altLang="fr-A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answer-assertion 1</a:t>
            </a:r>
            <a:r>
              <a:rPr lang="en-US" altLang="fr-AM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P: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en-US" altLang="fr-A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endParaRPr lang="en-US" altLang="fr-AM" b="1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fr-A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 QUD-2</a:t>
            </a:r>
            <a:r>
              <a:rPr lang="en-US" altLang="fr-AM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(specifying QUD-1):		                		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en-US" altLang="fr-AM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(on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given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PSQ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-link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the electorate of communists which conditions and explains the results?</a:t>
            </a:r>
          </a:p>
          <a:p>
            <a:pPr marL="457200" lvl="1" indent="0">
              <a:buNone/>
            </a:pPr>
            <a:r>
              <a:rPr lang="en-US" altLang="fr-AM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answer-assertion 2</a:t>
            </a:r>
            <a:r>
              <a:rPr lang="en-US" altLang="fr-AM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PSQ</a:t>
            </a:r>
            <a:r>
              <a:rPr lang="fr-F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BG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leurs électeurs étaient en fait les seuls 300 000 </a:t>
            </a:r>
            <a:r>
              <a:rPr lang="fr-CH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pieds-noirs » russes qui vivent en </a:t>
            </a:r>
            <a:r>
              <a:rPr lang="fr-CH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Lituanie</a:t>
            </a:r>
            <a:r>
              <a:rPr lang="fr-CH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fr-AM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7FD4FE6-4185-008F-BD0D-0C0BB6E94905}"/>
              </a:ext>
            </a:extLst>
          </p:cNvPr>
          <p:cNvCxnSpPr>
            <a:cxnSpLocks/>
          </p:cNvCxnSpPr>
          <p:nvPr/>
        </p:nvCxnSpPr>
        <p:spPr>
          <a:xfrm>
            <a:off x="865155" y="3812120"/>
            <a:ext cx="0" cy="1005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F506349B-ECD6-206B-03CC-91C200404143}"/>
              </a:ext>
            </a:extLst>
          </p:cNvPr>
          <p:cNvCxnSpPr>
            <a:cxnSpLocks/>
          </p:cNvCxnSpPr>
          <p:nvPr/>
        </p:nvCxnSpPr>
        <p:spPr>
          <a:xfrm>
            <a:off x="881541" y="3812120"/>
            <a:ext cx="238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9F87528-518A-497A-C028-66F428B40F5A}"/>
              </a:ext>
            </a:extLst>
          </p:cNvPr>
          <p:cNvCxnSpPr>
            <a:cxnSpLocks/>
          </p:cNvCxnSpPr>
          <p:nvPr/>
        </p:nvCxnSpPr>
        <p:spPr>
          <a:xfrm>
            <a:off x="873242" y="4808870"/>
            <a:ext cx="238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210E4DD0-F129-28B1-1729-0493A69A7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394" y="3434410"/>
            <a:ext cx="3100364" cy="177291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DCEC88D1-29D4-1E38-8D2A-D78E5B487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8144" y="3690461"/>
            <a:ext cx="14605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2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C17DB-41A3-7187-23CE-6286BEE56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738"/>
          </a:xfrm>
        </p:spPr>
        <p:txBody>
          <a:bodyPr/>
          <a:lstStyle/>
          <a:p>
            <a:pPr algn="ctr"/>
            <a:r>
              <a:rPr lang="fr-AM" b="1" dirty="0"/>
              <a:t>Paratactic Free subordination</a:t>
            </a:r>
            <a:endParaRPr lang="fr-AM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F71F08E-1925-1583-4325-BECCF373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220" y="1304925"/>
            <a:ext cx="11164230" cy="362426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+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SubConj</a:t>
            </a:r>
            <a:r>
              <a:rPr lang="fr-FR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-Q</a:t>
            </a:r>
            <a:r>
              <a:rPr lang="fr-FR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fr-F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1. </a:t>
            </a:r>
            <a:r>
              <a:rPr lang="fr-FR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paye [</a:t>
            </a:r>
            <a:r>
              <a:rPr lang="fr-FR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parce qu</a:t>
            </a:r>
            <a:r>
              <a:rPr lang="fr-FR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'on est </a:t>
            </a:r>
            <a:r>
              <a:rPr lang="fr-FR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caretaker</a:t>
            </a:r>
            <a:r>
              <a:rPr lang="fr-FR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185 par mois</a:t>
            </a:r>
            <a:r>
              <a:rPr lang="de-CH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AM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AM" sz="2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Lambrecht &amp; al 2006</a:t>
            </a:r>
            <a:r>
              <a:rPr lang="fr-AM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parenthetical)</a:t>
            </a:r>
          </a:p>
          <a:p>
            <a:pPr marL="0" indent="0" algn="just">
              <a:buNone/>
            </a:pPr>
            <a:r>
              <a:rPr lang="en-US" altLang="fr-AM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Ex. 2. </a:t>
            </a:r>
            <a:r>
              <a:rPr lang="en-US" sz="2600" b="1" dirty="0">
                <a:solidFill>
                  <a:srgbClr val="C00000"/>
                </a:solidFill>
              </a:rPr>
              <a:t>Since</a:t>
            </a:r>
            <a:r>
              <a:rPr lang="en-US" sz="2600" dirty="0">
                <a:solidFill>
                  <a:srgbClr val="C00000"/>
                </a:solidFill>
              </a:rPr>
              <a:t> you are asking, John never replied to my email</a:t>
            </a:r>
            <a:r>
              <a:rPr lang="en-US" sz="2600" dirty="0"/>
              <a:t>.  (</a:t>
            </a:r>
            <a:r>
              <a:rPr lang="en-US" sz="2600" i="1" dirty="0" err="1">
                <a:solidFill>
                  <a:srgbClr val="7030A0"/>
                </a:solidFill>
              </a:rPr>
              <a:t>Haegeman</a:t>
            </a:r>
            <a:r>
              <a:rPr lang="en-US" sz="2600" i="1" dirty="0">
                <a:solidFill>
                  <a:srgbClr val="7030A0"/>
                </a:solidFill>
              </a:rPr>
              <a:t> 2019</a:t>
            </a:r>
            <a:r>
              <a:rPr lang="en-US" sz="2600" dirty="0"/>
              <a:t>, </a:t>
            </a:r>
            <a:r>
              <a:rPr lang="en-US" sz="2600" dirty="0" err="1"/>
              <a:t>NiC</a:t>
            </a:r>
            <a:r>
              <a:rPr lang="en-US" sz="2600" dirty="0"/>
              <a:t>, speech-act)</a:t>
            </a:r>
          </a:p>
          <a:p>
            <a:pPr marL="0" indent="0" algn="just">
              <a:buNone/>
            </a:pPr>
            <a:r>
              <a:rPr lang="fr-AM" sz="2600" b="1" dirty="0"/>
              <a:t>Ex. 3. </a:t>
            </a:r>
            <a:r>
              <a:rPr lang="de-CH" sz="2600" dirty="0">
                <a:solidFill>
                  <a:srgbClr val="C00000"/>
                </a:solidFill>
              </a:rPr>
              <a:t>Fritz ist krank, </a:t>
            </a:r>
            <a:r>
              <a:rPr lang="de-CH" sz="2600" b="1" dirty="0">
                <a:solidFill>
                  <a:srgbClr val="C00000"/>
                </a:solidFill>
              </a:rPr>
              <a:t>weil</a:t>
            </a:r>
            <a:r>
              <a:rPr lang="de-CH" sz="2600" dirty="0">
                <a:solidFill>
                  <a:srgbClr val="C00000"/>
                </a:solidFill>
              </a:rPr>
              <a:t> du dich immer </a:t>
            </a:r>
            <a:r>
              <a:rPr lang="de-CH" sz="2600" dirty="0" err="1">
                <a:solidFill>
                  <a:srgbClr val="C00000"/>
                </a:solidFill>
              </a:rPr>
              <a:t>für</a:t>
            </a:r>
            <a:r>
              <a:rPr lang="de-CH" sz="2600" dirty="0">
                <a:solidFill>
                  <a:srgbClr val="C00000"/>
                </a:solidFill>
              </a:rPr>
              <a:t> ihn interessierst</a:t>
            </a:r>
            <a:r>
              <a:rPr lang="de-CH" sz="2600" dirty="0"/>
              <a:t>. (</a:t>
            </a:r>
            <a:r>
              <a:rPr lang="de-CH" sz="2600" i="1" dirty="0">
                <a:solidFill>
                  <a:srgbClr val="7030A0"/>
                </a:solidFill>
              </a:rPr>
              <a:t>Frey 2016</a:t>
            </a:r>
            <a:r>
              <a:rPr lang="de-CH" sz="2600" dirty="0"/>
              <a:t>, </a:t>
            </a:r>
            <a:r>
              <a:rPr lang="de-CH" sz="2600" dirty="0" err="1"/>
              <a:t>speech-act</a:t>
            </a:r>
            <a:r>
              <a:rPr lang="de-CH" sz="2600" dirty="0"/>
              <a:t>)</a:t>
            </a:r>
            <a:endParaRPr lang="fr-AM" sz="2600" b="1" dirty="0"/>
          </a:p>
          <a:p>
            <a:pPr marL="0" indent="0" algn="just">
              <a:buNone/>
            </a:pPr>
            <a:endParaRPr lang="en-US" altLang="fr-AM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 QUD-1: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X?    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much do you pay?</a:t>
            </a:r>
            <a:endParaRPr lang="en-US" altLang="fr-AM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 answer-assertion-1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en-US" altLang="fr-AM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Secondary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QUD-2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(supporting QUD-1)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think/say that P?  / Why do you ever pay?</a:t>
            </a:r>
            <a:endParaRPr lang="en-US" altLang="fr-AM" sz="1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NAI answer: assertion-2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AM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-Q	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sz="22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fr-AM" sz="22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r-AM" sz="2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fr-AM" sz="2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A05D4F-BE76-DF80-2FBA-628B4FC4AD73}"/>
              </a:ext>
            </a:extLst>
          </p:cNvPr>
          <p:cNvCxnSpPr>
            <a:cxnSpLocks/>
          </p:cNvCxnSpPr>
          <p:nvPr/>
        </p:nvCxnSpPr>
        <p:spPr>
          <a:xfrm>
            <a:off x="857715" y="3123219"/>
            <a:ext cx="0" cy="4972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157EB514-DC20-6863-4F12-2D5D8F49748B}"/>
              </a:ext>
            </a:extLst>
          </p:cNvPr>
          <p:cNvCxnSpPr>
            <a:cxnSpLocks/>
          </p:cNvCxnSpPr>
          <p:nvPr/>
        </p:nvCxnSpPr>
        <p:spPr>
          <a:xfrm>
            <a:off x="857715" y="3620480"/>
            <a:ext cx="4771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43120B36-F101-A937-EF70-05F852A73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232" y="4057854"/>
            <a:ext cx="3459860" cy="269449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C9E061D-4BDC-264D-3206-18C232159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0850" y="3772721"/>
            <a:ext cx="4128917" cy="297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7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FFEB1-E83F-EEE9-5817-BC98C6B8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9315"/>
          </a:xfrm>
        </p:spPr>
        <p:txBody>
          <a:bodyPr/>
          <a:lstStyle/>
          <a:p>
            <a:pPr algn="ctr"/>
            <a:r>
              <a:rPr lang="fr-AM" b="1" dirty="0"/>
              <a:t>Coordination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5604042-ADF0-5488-147D-C6ABE1B14E38}"/>
              </a:ext>
            </a:extLst>
          </p:cNvPr>
          <p:cNvSpPr txBox="1">
            <a:spLocks/>
          </p:cNvSpPr>
          <p:nvPr/>
        </p:nvSpPr>
        <p:spPr>
          <a:xfrm>
            <a:off x="763743" y="1127761"/>
            <a:ext cx="5332257" cy="49562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b="1" dirty="0">
                <a:solidFill>
                  <a:schemeClr val="dk1"/>
                </a:solidFill>
              </a:rPr>
              <a:t>Symmetric coordination: </a:t>
            </a:r>
            <a:r>
              <a:rPr lang="en-US" sz="2600" dirty="0">
                <a:solidFill>
                  <a:srgbClr val="C00000"/>
                </a:solidFill>
              </a:rPr>
              <a:t>I like boiled eggs </a:t>
            </a:r>
            <a:r>
              <a:rPr lang="en-US" sz="2600" b="1" dirty="0">
                <a:solidFill>
                  <a:srgbClr val="C00000"/>
                </a:solidFill>
              </a:rPr>
              <a:t>or</a:t>
            </a:r>
            <a:r>
              <a:rPr lang="en-US" sz="2600" dirty="0">
                <a:solidFill>
                  <a:srgbClr val="C00000"/>
                </a:solidFill>
              </a:rPr>
              <a:t> I usually eat a muesli </a:t>
            </a:r>
          </a:p>
          <a:p>
            <a:r>
              <a:rPr lang="en-US" sz="2400" dirty="0"/>
              <a:t>QUD-1 =&gt; </a:t>
            </a:r>
            <a:r>
              <a:rPr lang="fr-FR" sz="2400" dirty="0"/>
              <a:t>AI assertion-1: P  + AI assertion-2: Q</a:t>
            </a:r>
            <a:endParaRPr lang="fr-AM" sz="2400" dirty="0"/>
          </a:p>
          <a:p>
            <a:r>
              <a:rPr lang="en-US" sz="2400" dirty="0"/>
              <a:t>QUD-2 =&gt; NAI assertion-3:  inter-clausal link</a:t>
            </a:r>
          </a:p>
          <a:p>
            <a:pPr marL="0" indent="0">
              <a:buNone/>
            </a:pPr>
            <a:endParaRPr lang="en-US" sz="26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chemeClr val="dk1"/>
                </a:solidFill>
              </a:rPr>
              <a:t>AI QUD: </a:t>
            </a:r>
            <a:r>
              <a:rPr lang="en-US" sz="2600" dirty="0">
                <a:solidFill>
                  <a:schemeClr val="accent1"/>
                </a:solidFill>
              </a:rPr>
              <a:t>What are your preferences for breakfast?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chemeClr val="dk1"/>
                </a:solidFill>
              </a:rPr>
              <a:t>Sub-Answer-1: AI </a:t>
            </a:r>
            <a:r>
              <a:rPr lang="en-US" sz="2600" dirty="0" err="1">
                <a:solidFill>
                  <a:schemeClr val="dk1"/>
                </a:solidFill>
              </a:rPr>
              <a:t>assertion</a:t>
            </a:r>
            <a:r>
              <a:rPr lang="en-US" sz="2600" baseline="-25000" dirty="0" err="1">
                <a:solidFill>
                  <a:schemeClr val="dk1"/>
                </a:solidFill>
              </a:rPr>
              <a:t>P</a:t>
            </a:r>
            <a:r>
              <a:rPr lang="en-US" sz="2600" baseline="-25000" dirty="0">
                <a:solidFill>
                  <a:schemeClr val="dk1"/>
                </a:solidFill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chemeClr val="accent1"/>
                </a:solidFill>
              </a:rPr>
              <a:t>I like boiled eggs</a:t>
            </a:r>
            <a:r>
              <a:rPr lang="fr-AM" sz="2600" dirty="0">
                <a:solidFill>
                  <a:schemeClr val="accent1"/>
                </a:solidFill>
              </a:rPr>
              <a:t> </a:t>
            </a:r>
            <a:endParaRPr lang="en-US" sz="26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chemeClr val="dk1"/>
                </a:solidFill>
              </a:rPr>
              <a:t>Sub.answer-2:  AI </a:t>
            </a:r>
            <a:r>
              <a:rPr lang="en-US" sz="2600" dirty="0" err="1">
                <a:solidFill>
                  <a:schemeClr val="dk1"/>
                </a:solidFill>
              </a:rPr>
              <a:t>assertion</a:t>
            </a:r>
            <a:r>
              <a:rPr lang="en-US" sz="2600" baseline="-25000" dirty="0" err="1">
                <a:solidFill>
                  <a:schemeClr val="dk1"/>
                </a:solidFill>
              </a:rPr>
              <a:t>Q</a:t>
            </a:r>
            <a:r>
              <a:rPr lang="en-US" sz="2600" dirty="0">
                <a:solidFill>
                  <a:schemeClr val="dk1"/>
                </a:solidFill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chemeClr val="accent1"/>
                </a:solidFill>
              </a:rPr>
              <a:t>I usually eat a muesli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26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2600" dirty="0">
                <a:solidFill>
                  <a:schemeClr val="dk1"/>
                </a:solidFill>
              </a:rPr>
              <a:t> 	NAI QUD: </a:t>
            </a:r>
            <a:r>
              <a:rPr lang="en-US" sz="2600" dirty="0">
                <a:solidFill>
                  <a:schemeClr val="accent1"/>
                </a:solidFill>
              </a:rPr>
              <a:t>How to position Q </a:t>
            </a:r>
            <a:r>
              <a:rPr lang="en-US" sz="2600" dirty="0" err="1">
                <a:solidFill>
                  <a:schemeClr val="accent1"/>
                </a:solidFill>
              </a:rPr>
              <a:t>wrt</a:t>
            </a:r>
            <a:r>
              <a:rPr lang="en-US" sz="2600" dirty="0">
                <a:solidFill>
                  <a:schemeClr val="accent1"/>
                </a:solidFill>
              </a:rPr>
              <a:t> P?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2600" dirty="0">
                <a:solidFill>
                  <a:schemeClr val="dk1"/>
                </a:solidFill>
              </a:rPr>
              <a:t>	NAI answer = </a:t>
            </a:r>
            <a:r>
              <a:rPr lang="en-US" sz="2600" dirty="0">
                <a:solidFill>
                  <a:schemeClr val="accent1"/>
                </a:solidFill>
              </a:rPr>
              <a:t>disjunction Q-P </a:t>
            </a:r>
            <a:r>
              <a:rPr lang="en-US" sz="2600" dirty="0">
                <a:solidFill>
                  <a:schemeClr val="dk1"/>
                </a:solidFill>
              </a:rPr>
              <a:t>	(</a:t>
            </a:r>
            <a:r>
              <a:rPr lang="en-US" sz="2600" dirty="0">
                <a:solidFill>
                  <a:schemeClr val="accent1"/>
                </a:solidFill>
              </a:rPr>
              <a:t>either Q or P</a:t>
            </a:r>
            <a:r>
              <a:rPr lang="en-US" sz="2600" dirty="0">
                <a:solidFill>
                  <a:schemeClr val="dk1"/>
                </a:solidFill>
              </a:rPr>
              <a:t>)</a:t>
            </a:r>
            <a:endParaRPr lang="fr-AM" sz="2600" dirty="0"/>
          </a:p>
          <a:p>
            <a:pPr lvl="6"/>
            <a:endParaRPr lang="fr-AM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32549B7-76F6-5FFB-BB44-7103872E43A7}"/>
              </a:ext>
            </a:extLst>
          </p:cNvPr>
          <p:cNvSpPr txBox="1">
            <a:spLocks/>
          </p:cNvSpPr>
          <p:nvPr/>
        </p:nvSpPr>
        <p:spPr>
          <a:xfrm>
            <a:off x="6334125" y="1127761"/>
            <a:ext cx="5153025" cy="49904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b="1" dirty="0">
                <a:solidFill>
                  <a:schemeClr val="dk1"/>
                </a:solidFill>
              </a:rPr>
              <a:t>argumentative coordination: </a:t>
            </a:r>
            <a:r>
              <a:rPr lang="en-US" sz="3100" dirty="0">
                <a:solidFill>
                  <a:srgbClr val="C00000"/>
                </a:solidFill>
              </a:rPr>
              <a:t>I</a:t>
            </a:r>
            <a:r>
              <a:rPr lang="en-US" sz="3100" dirty="0">
                <a:solidFill>
                  <a:schemeClr val="accent1"/>
                </a:solidFill>
              </a:rPr>
              <a:t> (don’t) </a:t>
            </a:r>
            <a:r>
              <a:rPr lang="en-US" sz="3100" dirty="0">
                <a:solidFill>
                  <a:srgbClr val="C00000"/>
                </a:solidFill>
              </a:rPr>
              <a:t>like eggs </a:t>
            </a:r>
            <a:r>
              <a:rPr lang="en-US" sz="3100" b="1" dirty="0">
                <a:solidFill>
                  <a:srgbClr val="C00000"/>
                </a:solidFill>
              </a:rPr>
              <a:t>but </a:t>
            </a:r>
            <a:r>
              <a:rPr lang="en-US" sz="3100" b="1" dirty="0">
                <a:solidFill>
                  <a:schemeClr val="accent1"/>
                </a:solidFill>
              </a:rPr>
              <a:t>(For) </a:t>
            </a:r>
            <a:r>
              <a:rPr lang="en-US" sz="3100" dirty="0">
                <a:solidFill>
                  <a:srgbClr val="C00000"/>
                </a:solidFill>
              </a:rPr>
              <a:t>they are bad for my stomach </a:t>
            </a:r>
          </a:p>
          <a:p>
            <a:r>
              <a:rPr lang="en-US" sz="3200" dirty="0"/>
              <a:t>QUD 1.1 =&gt; </a:t>
            </a:r>
            <a:r>
              <a:rPr lang="fr-FR" sz="3200" dirty="0"/>
              <a:t>AI assertion-1: P 	</a:t>
            </a:r>
          </a:p>
          <a:p>
            <a:r>
              <a:rPr lang="fr-FR" sz="3200" dirty="0"/>
              <a:t>QUD 1.2 =&gt; AI assertion-2: Q</a:t>
            </a:r>
            <a:endParaRPr lang="fr-AM" sz="3200" dirty="0"/>
          </a:p>
          <a:p>
            <a:r>
              <a:rPr lang="en-US" sz="3200" dirty="0"/>
              <a:t>QUD-3 =&gt; NAI assertion-3: inter-clausal link (CI, </a:t>
            </a:r>
            <a:r>
              <a:rPr lang="en-US" sz="3200" i="1" dirty="0">
                <a:solidFill>
                  <a:srgbClr val="7030A0"/>
                </a:solidFill>
              </a:rPr>
              <a:t>Potts 2005</a:t>
            </a:r>
            <a:r>
              <a:rPr lang="en-US" sz="3200" dirty="0"/>
              <a:t>, </a:t>
            </a:r>
            <a:r>
              <a:rPr lang="en-US" sz="3200" i="1" dirty="0">
                <a:solidFill>
                  <a:srgbClr val="7030A0"/>
                </a:solidFill>
              </a:rPr>
              <a:t>Scheffler 2013</a:t>
            </a:r>
            <a:r>
              <a:rPr lang="en-US" sz="3200" dirty="0"/>
              <a:t>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3100" dirty="0">
              <a:solidFill>
                <a:schemeClr val="accent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3100" b="1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AI QUD 1-1: </a:t>
            </a:r>
            <a:r>
              <a:rPr lang="en-US" sz="3100" dirty="0">
                <a:solidFill>
                  <a:schemeClr val="accent1"/>
                </a:solidFill>
              </a:rPr>
              <a:t>What do you think about eggs for the breakfast?</a:t>
            </a:r>
            <a:endParaRPr lang="en-US" sz="31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Answer 1-1: AI </a:t>
            </a:r>
            <a:r>
              <a:rPr lang="en-US" sz="3100" dirty="0" err="1">
                <a:solidFill>
                  <a:schemeClr val="dk1"/>
                </a:solidFill>
              </a:rPr>
              <a:t>assertion</a:t>
            </a:r>
            <a:r>
              <a:rPr lang="en-US" sz="3100" baseline="-25000" dirty="0" err="1">
                <a:solidFill>
                  <a:schemeClr val="dk1"/>
                </a:solidFill>
              </a:rPr>
              <a:t>P</a:t>
            </a:r>
            <a:r>
              <a:rPr lang="en-US" sz="3100" baseline="-25000" dirty="0">
                <a:solidFill>
                  <a:schemeClr val="dk1"/>
                </a:solidFill>
              </a:rPr>
              <a:t> 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accent1"/>
                </a:solidFill>
              </a:rPr>
              <a:t>I like boiled eggs</a:t>
            </a:r>
            <a:r>
              <a:rPr lang="fr-AM" sz="3100" dirty="0">
                <a:solidFill>
                  <a:schemeClr val="accent1"/>
                </a:solidFill>
              </a:rPr>
              <a:t> </a:t>
            </a:r>
            <a:endParaRPr lang="en-US" sz="31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AI QUD 1-2: </a:t>
            </a:r>
            <a:r>
              <a:rPr lang="en-US" sz="3100" dirty="0">
                <a:solidFill>
                  <a:schemeClr val="accent1"/>
                </a:solidFill>
              </a:rPr>
              <a:t>Where P argumentatively leads to with respect to the main QUD </a:t>
            </a:r>
            <a:r>
              <a:rPr lang="en-US" sz="3100" dirty="0"/>
              <a:t>/</a:t>
            </a:r>
            <a:r>
              <a:rPr lang="en-US" sz="3100" dirty="0">
                <a:solidFill>
                  <a:schemeClr val="accent1"/>
                </a:solidFill>
              </a:rPr>
              <a:t> Should P imply R? </a:t>
            </a:r>
            <a:r>
              <a:rPr lang="en-US" sz="3100" dirty="0"/>
              <a:t>/</a:t>
            </a:r>
            <a:r>
              <a:rPr lang="en-US" sz="3100" dirty="0">
                <a:solidFill>
                  <a:schemeClr val="accent1"/>
                </a:solidFill>
              </a:rPr>
              <a:t> would you like to have eggs for the breakfast?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accent1"/>
                </a:solidFill>
              </a:rPr>
              <a:t>What negative aspect can you point out for eggs?</a:t>
            </a:r>
            <a:endParaRPr lang="fr-AM" sz="31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Answer 1-2: AI </a:t>
            </a:r>
            <a:r>
              <a:rPr lang="en-US" sz="3100" dirty="0" err="1">
                <a:solidFill>
                  <a:schemeClr val="dk1"/>
                </a:solidFill>
              </a:rPr>
              <a:t>assertion</a:t>
            </a:r>
            <a:r>
              <a:rPr lang="en-US" sz="3100" baseline="-25000" dirty="0" err="1">
                <a:solidFill>
                  <a:schemeClr val="dk1"/>
                </a:solidFill>
              </a:rPr>
              <a:t>Q</a:t>
            </a:r>
            <a:r>
              <a:rPr lang="en-US" sz="3100" baseline="-25000" dirty="0">
                <a:solidFill>
                  <a:schemeClr val="dk1"/>
                </a:solidFill>
              </a:rPr>
              <a:t>	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>
                <a:solidFill>
                  <a:schemeClr val="accent1"/>
                </a:solidFill>
              </a:rPr>
              <a:t>Eggs are bad for my stomach</a:t>
            </a:r>
            <a:r>
              <a:rPr lang="en-US" sz="3100" dirty="0"/>
              <a:t> (non-R)</a:t>
            </a:r>
            <a:endParaRPr lang="en-US" sz="31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sz="31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	NAI QUD: </a:t>
            </a:r>
            <a:r>
              <a:rPr lang="en-US" sz="3100" dirty="0">
                <a:solidFill>
                  <a:schemeClr val="accent1"/>
                </a:solidFill>
              </a:rPr>
              <a:t>How to position Q </a:t>
            </a:r>
            <a:r>
              <a:rPr lang="en-US" sz="3100" dirty="0" err="1">
                <a:solidFill>
                  <a:schemeClr val="accent1"/>
                </a:solidFill>
              </a:rPr>
              <a:t>wrt</a:t>
            </a:r>
            <a:r>
              <a:rPr lang="en-US" sz="3100" dirty="0">
                <a:solidFill>
                  <a:schemeClr val="accent1"/>
                </a:solidFill>
              </a:rPr>
              <a:t> P?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3100" dirty="0">
                <a:solidFill>
                  <a:schemeClr val="dk1"/>
                </a:solidFill>
              </a:rPr>
              <a:t>	NAI answer = Conventional implicature: 	</a:t>
            </a:r>
            <a:r>
              <a:rPr lang="en-US" sz="3100" dirty="0" err="1">
                <a:solidFill>
                  <a:schemeClr val="accent1"/>
                </a:solidFill>
              </a:rPr>
              <a:t>Contrast</a:t>
            </a:r>
            <a:r>
              <a:rPr lang="en-US" sz="3100" b="1" baseline="-25000" dirty="0" err="1">
                <a:solidFill>
                  <a:schemeClr val="dk1"/>
                </a:solidFill>
              </a:rPr>
              <a:t>F</a:t>
            </a:r>
            <a:r>
              <a:rPr lang="en-US" sz="3100" dirty="0">
                <a:solidFill>
                  <a:schemeClr val="dk1"/>
                </a:solidFill>
              </a:rPr>
              <a:t> </a:t>
            </a:r>
            <a:r>
              <a:rPr lang="en-US" sz="3100" dirty="0">
                <a:solidFill>
                  <a:schemeClr val="accent1"/>
                </a:solidFill>
              </a:rPr>
              <a:t>between Q</a:t>
            </a:r>
            <a:r>
              <a:rPr lang="en-US" sz="3100" b="1" baseline="-25000" dirty="0">
                <a:solidFill>
                  <a:schemeClr val="dk1"/>
                </a:solidFill>
              </a:rPr>
              <a:t>BG</a:t>
            </a:r>
            <a:r>
              <a:rPr lang="en-US" sz="3100" dirty="0">
                <a:solidFill>
                  <a:schemeClr val="dk1"/>
                </a:solidFill>
              </a:rPr>
              <a:t> </a:t>
            </a:r>
            <a:r>
              <a:rPr lang="en-US" sz="3100" dirty="0">
                <a:solidFill>
                  <a:schemeClr val="accent1"/>
                </a:solidFill>
              </a:rPr>
              <a:t>and P</a:t>
            </a:r>
            <a:r>
              <a:rPr lang="en-US" sz="3100" b="1" baseline="-25000" dirty="0">
                <a:solidFill>
                  <a:schemeClr val="dk1"/>
                </a:solidFill>
              </a:rPr>
              <a:t>BG</a:t>
            </a:r>
            <a:endParaRPr lang="fr-AM" sz="3100" dirty="0"/>
          </a:p>
          <a:p>
            <a:endParaRPr lang="fr-AM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8CD2DF0-A527-EC34-41F4-2301CCC6C7D0}"/>
              </a:ext>
            </a:extLst>
          </p:cNvPr>
          <p:cNvCxnSpPr>
            <a:cxnSpLocks/>
          </p:cNvCxnSpPr>
          <p:nvPr/>
        </p:nvCxnSpPr>
        <p:spPr>
          <a:xfrm>
            <a:off x="838200" y="3108960"/>
            <a:ext cx="0" cy="20805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9A07975-11DB-5345-E8D1-4E6D082B783C}"/>
              </a:ext>
            </a:extLst>
          </p:cNvPr>
          <p:cNvCxnSpPr>
            <a:cxnSpLocks/>
          </p:cNvCxnSpPr>
          <p:nvPr/>
        </p:nvCxnSpPr>
        <p:spPr>
          <a:xfrm>
            <a:off x="838200" y="5189517"/>
            <a:ext cx="8763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ouée 10">
            <a:extLst>
              <a:ext uri="{FF2B5EF4-FFF2-40B4-BE49-F238E27FC236}">
                <a16:creationId xmlns:a16="http://schemas.microsoft.com/office/drawing/2014/main" id="{72B3DF66-E221-60F4-C946-F5FEBED7AEB6}"/>
              </a:ext>
            </a:extLst>
          </p:cNvPr>
          <p:cNvSpPr/>
          <p:nvPr/>
        </p:nvSpPr>
        <p:spPr>
          <a:xfrm rot="5400000">
            <a:off x="3544568" y="1782728"/>
            <a:ext cx="494668" cy="318135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2" name="Bouée 11">
            <a:extLst>
              <a:ext uri="{FF2B5EF4-FFF2-40B4-BE49-F238E27FC236}">
                <a16:creationId xmlns:a16="http://schemas.microsoft.com/office/drawing/2014/main" id="{83AA9C8C-F718-7409-5E95-FA883C11B2AA}"/>
              </a:ext>
            </a:extLst>
          </p:cNvPr>
          <p:cNvSpPr/>
          <p:nvPr/>
        </p:nvSpPr>
        <p:spPr>
          <a:xfrm rot="5400000">
            <a:off x="5539103" y="1797190"/>
            <a:ext cx="494668" cy="371475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3" name="Bouée 12">
            <a:extLst>
              <a:ext uri="{FF2B5EF4-FFF2-40B4-BE49-F238E27FC236}">
                <a16:creationId xmlns:a16="http://schemas.microsoft.com/office/drawing/2014/main" id="{33FF96A9-EBBF-83DC-7900-B17D8F8A3D2F}"/>
              </a:ext>
            </a:extLst>
          </p:cNvPr>
          <p:cNvSpPr/>
          <p:nvPr/>
        </p:nvSpPr>
        <p:spPr>
          <a:xfrm>
            <a:off x="3854988" y="2171702"/>
            <a:ext cx="1974698" cy="394054"/>
          </a:xfrm>
          <a:prstGeom prst="donut">
            <a:avLst>
              <a:gd name="adj" fmla="val 53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4" name="Bouée 13">
            <a:extLst>
              <a:ext uri="{FF2B5EF4-FFF2-40B4-BE49-F238E27FC236}">
                <a16:creationId xmlns:a16="http://schemas.microsoft.com/office/drawing/2014/main" id="{352EE186-B946-CD90-F004-286B869CF686}"/>
              </a:ext>
            </a:extLst>
          </p:cNvPr>
          <p:cNvSpPr/>
          <p:nvPr/>
        </p:nvSpPr>
        <p:spPr>
          <a:xfrm rot="5400000">
            <a:off x="9085719" y="1619846"/>
            <a:ext cx="377548" cy="348613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5" name="Bouée 14">
            <a:extLst>
              <a:ext uri="{FF2B5EF4-FFF2-40B4-BE49-F238E27FC236}">
                <a16:creationId xmlns:a16="http://schemas.microsoft.com/office/drawing/2014/main" id="{40F4AF18-FD5A-0574-4E2A-5EDB94E4C71D}"/>
              </a:ext>
            </a:extLst>
          </p:cNvPr>
          <p:cNvSpPr/>
          <p:nvPr/>
        </p:nvSpPr>
        <p:spPr>
          <a:xfrm rot="5400000">
            <a:off x="9098320" y="1919426"/>
            <a:ext cx="377548" cy="348613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7" name="Bouée 16">
            <a:extLst>
              <a:ext uri="{FF2B5EF4-FFF2-40B4-BE49-F238E27FC236}">
                <a16:creationId xmlns:a16="http://schemas.microsoft.com/office/drawing/2014/main" id="{9CFB3743-12D7-5179-6F7C-C863FF53EA5C}"/>
              </a:ext>
            </a:extLst>
          </p:cNvPr>
          <p:cNvSpPr/>
          <p:nvPr/>
        </p:nvSpPr>
        <p:spPr>
          <a:xfrm>
            <a:off x="9100186" y="2171701"/>
            <a:ext cx="2025014" cy="481743"/>
          </a:xfrm>
          <a:prstGeom prst="donut">
            <a:avLst>
              <a:gd name="adj" fmla="val 53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EF780D23-DA0C-9387-ACB3-FDF30C106572}"/>
              </a:ext>
            </a:extLst>
          </p:cNvPr>
          <p:cNvSpPr txBox="1">
            <a:spLocks/>
          </p:cNvSpPr>
          <p:nvPr/>
        </p:nvSpPr>
        <p:spPr>
          <a:xfrm>
            <a:off x="3541558" y="5730238"/>
            <a:ext cx="3633849" cy="101875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AM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7A30771-04AC-0F57-903F-789CD2B36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835" y="5639256"/>
            <a:ext cx="3633846" cy="110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1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483D9-B0A7-092F-BE32-45ACE178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Bonus: H</a:t>
            </a:r>
            <a:r>
              <a:rPr lang="fr-AM" b="1" dirty="0"/>
              <a:t>ypotactic coordination</a:t>
            </a:r>
            <a:br>
              <a:rPr lang="fr-AM" b="1" dirty="0"/>
            </a:br>
            <a:endParaRPr lang="fr-AM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D7540D-6348-D651-A5EE-61145EC1D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4475"/>
            <a:ext cx="10515599" cy="4810125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Do it </a:t>
            </a:r>
            <a:r>
              <a:rPr lang="en-US" dirty="0" err="1">
                <a:solidFill>
                  <a:srgbClr val="C00000"/>
                </a:solidFill>
              </a:rPr>
              <a:t>again</a:t>
            </a:r>
            <a:r>
              <a:rPr lang="en-US" b="1" baseline="-25000" dirty="0" err="1">
                <a:solidFill>
                  <a:schemeClr val="dk1"/>
                </a:solidFill>
              </a:rPr>
              <a:t>P</a:t>
            </a:r>
            <a:r>
              <a:rPr lang="en-US" dirty="0">
                <a:solidFill>
                  <a:schemeClr val="dk1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and I’ll break </a:t>
            </a:r>
            <a:r>
              <a:rPr lang="en-US" dirty="0" err="1">
                <a:solidFill>
                  <a:srgbClr val="C00000"/>
                </a:solidFill>
              </a:rPr>
              <a:t>your</a:t>
            </a:r>
            <a:r>
              <a:rPr lang="en-US" sz="3100" b="1" baseline="-25000" dirty="0" err="1"/>
              <a:t>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neck</a:t>
            </a:r>
            <a:r>
              <a:rPr lang="en-US" b="1" baseline="-25000" dirty="0" err="1">
                <a:solidFill>
                  <a:schemeClr val="dk1"/>
                </a:solidFill>
              </a:rPr>
              <a:t>Q</a:t>
            </a:r>
            <a:r>
              <a:rPr lang="en-US" dirty="0">
                <a:solidFill>
                  <a:schemeClr val="dk1"/>
                </a:solidFill>
              </a:rPr>
              <a:t>.</a:t>
            </a:r>
            <a:endParaRPr lang="fr-AM" dirty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dk1"/>
                </a:solidFill>
              </a:rPr>
              <a:t>	</a:t>
            </a:r>
            <a:r>
              <a:rPr lang="en-US" u="sng" dirty="0">
                <a:solidFill>
                  <a:schemeClr val="dk1"/>
                </a:solidFill>
              </a:rPr>
              <a:t>1</a:t>
            </a:r>
            <a:r>
              <a:rPr lang="en-US" u="sng" baseline="30000" dirty="0">
                <a:solidFill>
                  <a:schemeClr val="dk1"/>
                </a:solidFill>
              </a:rPr>
              <a:t>st</a:t>
            </a:r>
            <a:r>
              <a:rPr lang="en-US" u="sng" dirty="0">
                <a:solidFill>
                  <a:schemeClr val="dk1"/>
                </a:solidFill>
              </a:rPr>
              <a:t> level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solidFill>
                  <a:schemeClr val="dk1"/>
                </a:solidFill>
              </a:rPr>
              <a:t>- AI QUD-1: </a:t>
            </a:r>
            <a:r>
              <a:rPr lang="en-US" dirty="0">
                <a:solidFill>
                  <a:schemeClr val="accent1"/>
                </a:solidFill>
              </a:rPr>
              <a:t>What’s going to happen next?</a:t>
            </a:r>
            <a:endParaRPr lang="fr-AM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CH" dirty="0">
                <a:solidFill>
                  <a:schemeClr val="dk1"/>
                </a:solidFill>
              </a:rPr>
              <a:t>- Answer-1: </a:t>
            </a:r>
            <a:r>
              <a:rPr lang="fr-CH" dirty="0">
                <a:solidFill>
                  <a:schemeClr val="accent1"/>
                </a:solidFill>
              </a:rPr>
              <a:t>P</a:t>
            </a:r>
            <a:r>
              <a:rPr lang="fr-CH" dirty="0">
                <a:solidFill>
                  <a:schemeClr val="dk1"/>
                </a:solidFill>
              </a:rPr>
              <a:t>    </a:t>
            </a:r>
            <a:r>
              <a:rPr lang="fr-CH" dirty="0">
                <a:solidFill>
                  <a:schemeClr val="accent1"/>
                </a:solidFill>
              </a:rPr>
              <a:t>and Q</a:t>
            </a:r>
            <a:endParaRPr lang="en-US" dirty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</a:rPr>
              <a:t>- 	NAI QUD-2: </a:t>
            </a:r>
            <a:r>
              <a:rPr lang="en-US" dirty="0">
                <a:solidFill>
                  <a:schemeClr val="accent1"/>
                </a:solidFill>
              </a:rPr>
              <a:t>How to position (P) with respect to (Q) as far as QUD-1 is concerned?</a:t>
            </a:r>
            <a:endParaRPr lang="fr-AM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</a:rPr>
              <a:t>- 	Answer to QUD-2: NAI assertion (temporal CI): </a:t>
            </a:r>
            <a:r>
              <a:rPr lang="en-US" dirty="0">
                <a:solidFill>
                  <a:schemeClr val="accent1"/>
                </a:solidFill>
              </a:rPr>
              <a:t>P then Q </a:t>
            </a:r>
            <a:r>
              <a:rPr lang="en-US" dirty="0">
                <a:solidFill>
                  <a:schemeClr val="dk1"/>
                </a:solidFill>
              </a:rPr>
              <a:t>/ </a:t>
            </a:r>
            <a:r>
              <a:rPr lang="en-US" dirty="0">
                <a:solidFill>
                  <a:schemeClr val="accent1"/>
                </a:solidFill>
              </a:rPr>
              <a:t>Q will follow P</a:t>
            </a:r>
            <a:endParaRPr lang="fr-AM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</a:rPr>
              <a:t>	</a:t>
            </a:r>
            <a:r>
              <a:rPr lang="en-US" u="sng" dirty="0">
                <a:solidFill>
                  <a:schemeClr val="dk1"/>
                </a:solidFill>
              </a:rPr>
              <a:t>2</a:t>
            </a:r>
            <a:r>
              <a:rPr lang="en-US" u="sng" baseline="30000" dirty="0">
                <a:solidFill>
                  <a:schemeClr val="dk1"/>
                </a:solidFill>
              </a:rPr>
              <a:t>nd</a:t>
            </a:r>
            <a:r>
              <a:rPr lang="en-US" u="sng" dirty="0">
                <a:solidFill>
                  <a:schemeClr val="dk1"/>
                </a:solidFill>
              </a:rPr>
              <a:t> level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</a:rPr>
              <a:t>- AI QUD-3: </a:t>
            </a:r>
            <a:r>
              <a:rPr lang="en-US" dirty="0">
                <a:solidFill>
                  <a:schemeClr val="accent1"/>
                </a:solidFill>
              </a:rPr>
              <a:t>What if P </a:t>
            </a:r>
            <a:r>
              <a:rPr lang="en-US" dirty="0">
                <a:solidFill>
                  <a:schemeClr val="dk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aseline="-25000" dirty="0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does it again</a:t>
            </a:r>
            <a:r>
              <a:rPr lang="en-US" dirty="0">
                <a:solidFill>
                  <a:schemeClr val="dk1"/>
                </a:solidFill>
              </a:rPr>
              <a:t>)?	/ </a:t>
            </a:r>
            <a:r>
              <a:rPr lang="en-US" dirty="0">
                <a:solidFill>
                  <a:schemeClr val="accent1"/>
                </a:solidFill>
              </a:rPr>
              <a:t>What’s the actual link between Q and P?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dk1"/>
                </a:solidFill>
              </a:rPr>
              <a:t>AI assertion-threat: </a:t>
            </a:r>
            <a:r>
              <a:rPr lang="en-US" dirty="0">
                <a:solidFill>
                  <a:schemeClr val="accent1"/>
                </a:solidFill>
              </a:rPr>
              <a:t>P induces Q</a:t>
            </a:r>
            <a:r>
              <a:rPr lang="en-US" dirty="0">
                <a:solidFill>
                  <a:schemeClr val="dk1"/>
                </a:solidFill>
              </a:rPr>
              <a:t> (</a:t>
            </a:r>
            <a:r>
              <a:rPr lang="en-US" dirty="0">
                <a:solidFill>
                  <a:schemeClr val="accent1"/>
                </a:solidFill>
              </a:rPr>
              <a:t>If P, then Q</a:t>
            </a:r>
            <a:r>
              <a:rPr lang="en-US" dirty="0">
                <a:solidFill>
                  <a:schemeClr val="dk1"/>
                </a:solidFill>
              </a:rPr>
              <a:t>)</a:t>
            </a:r>
          </a:p>
          <a:p>
            <a:pPr>
              <a:buFontTx/>
              <a:buChar char="-"/>
            </a:pPr>
            <a:endParaRPr lang="en-US" dirty="0">
              <a:solidFill>
                <a:schemeClr val="dk1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chemeClr val="dk1"/>
                </a:solidFill>
              </a:rPr>
              <a:t>1</a:t>
            </a:r>
            <a:r>
              <a:rPr lang="en-US" baseline="30000" dirty="0">
                <a:solidFill>
                  <a:schemeClr val="dk1"/>
                </a:solidFill>
              </a:rPr>
              <a:t>st</a:t>
            </a:r>
            <a:r>
              <a:rPr lang="en-US" dirty="0">
                <a:solidFill>
                  <a:schemeClr val="dk1"/>
                </a:solidFill>
              </a:rPr>
              <a:t> level, Primary IS, 3 assertions: 	</a:t>
            </a:r>
            <a:r>
              <a:rPr lang="en-US" dirty="0">
                <a:solidFill>
                  <a:srgbClr val="C00000"/>
                </a:solidFill>
              </a:rPr>
              <a:t>AI</a:t>
            </a:r>
            <a:r>
              <a:rPr lang="en-US" b="1" baseline="-25000" dirty="0"/>
              <a:t>P</a:t>
            </a:r>
            <a:r>
              <a:rPr lang="en-US" dirty="0"/>
              <a:t>  +  </a:t>
            </a:r>
            <a:r>
              <a:rPr lang="en-US" dirty="0" err="1">
                <a:solidFill>
                  <a:schemeClr val="accent6"/>
                </a:solidFill>
              </a:rPr>
              <a:t>NAI</a:t>
            </a:r>
            <a:r>
              <a:rPr lang="en-US" baseline="-25000" dirty="0" err="1"/>
              <a:t>link</a:t>
            </a:r>
            <a:r>
              <a:rPr lang="en-US" baseline="-25000" dirty="0"/>
              <a:t> = CI (</a:t>
            </a:r>
            <a:r>
              <a:rPr lang="en-US" i="1" baseline="-25000" dirty="0"/>
              <a:t>then</a:t>
            </a:r>
            <a:r>
              <a:rPr lang="en-US" baseline="-25000" dirty="0"/>
              <a:t>)</a:t>
            </a:r>
            <a:r>
              <a:rPr lang="en-US" dirty="0"/>
              <a:t>  +  </a:t>
            </a:r>
            <a:r>
              <a:rPr lang="en-US" dirty="0">
                <a:solidFill>
                  <a:srgbClr val="C00000"/>
                </a:solidFill>
              </a:rPr>
              <a:t>AI</a:t>
            </a:r>
            <a:r>
              <a:rPr lang="en-US" b="1" baseline="-25000" dirty="0"/>
              <a:t>Q</a:t>
            </a:r>
            <a:r>
              <a:rPr lang="fr-AM" dirty="0"/>
              <a:t> </a:t>
            </a:r>
          </a:p>
          <a:p>
            <a:pPr>
              <a:buFontTx/>
              <a:buChar char="-"/>
            </a:pPr>
            <a:endParaRPr lang="fr-AM" dirty="0"/>
          </a:p>
          <a:p>
            <a:pPr>
              <a:buFontTx/>
              <a:buChar char="-"/>
            </a:pPr>
            <a:r>
              <a:rPr lang="fr-AM" dirty="0">
                <a:solidFill>
                  <a:schemeClr val="dk1"/>
                </a:solidFill>
              </a:rPr>
              <a:t>2</a:t>
            </a:r>
            <a:r>
              <a:rPr lang="fr-AM" baseline="30000" dirty="0">
                <a:solidFill>
                  <a:schemeClr val="dk1"/>
                </a:solidFill>
              </a:rPr>
              <a:t>nd</a:t>
            </a:r>
            <a:r>
              <a:rPr lang="fr-AM" dirty="0">
                <a:solidFill>
                  <a:schemeClr val="dk1"/>
                </a:solidFill>
              </a:rPr>
              <a:t> level, Final IS, 1 AI assertion: 	</a:t>
            </a:r>
            <a:r>
              <a:rPr lang="en-US" dirty="0"/>
              <a:t>P</a:t>
            </a:r>
            <a:r>
              <a:rPr lang="en-US" b="1" baseline="-25000" dirty="0">
                <a:solidFill>
                  <a:schemeClr val="accent6"/>
                </a:solidFill>
              </a:rPr>
              <a:t>BG</a:t>
            </a:r>
            <a:r>
              <a:rPr lang="en-US" dirty="0"/>
              <a:t> </a:t>
            </a:r>
            <a:r>
              <a:rPr lang="en-US" dirty="0" err="1"/>
              <a:t>induces</a:t>
            </a:r>
            <a:r>
              <a:rPr lang="en-US" sz="3100" b="1" baseline="-25000" dirty="0" err="1">
                <a:solidFill>
                  <a:schemeClr val="accent1"/>
                </a:solidFill>
              </a:rPr>
              <a:t>F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Q</a:t>
            </a:r>
            <a:r>
              <a:rPr lang="en-US" b="1" baseline="-25000" dirty="0">
                <a:solidFill>
                  <a:schemeClr val="accent6"/>
                </a:solidFill>
              </a:rPr>
              <a:t>BG</a:t>
            </a:r>
            <a:r>
              <a:rPr lang="fr-AM" dirty="0"/>
              <a:t> </a:t>
            </a:r>
          </a:p>
          <a:p>
            <a:pPr>
              <a:buFontTx/>
              <a:buChar char="-"/>
            </a:pPr>
            <a:endParaRPr lang="fr-AM" dirty="0"/>
          </a:p>
          <a:p>
            <a:pPr marL="0" indent="0">
              <a:buNone/>
            </a:pPr>
            <a:endParaRPr lang="fr-AM" dirty="0"/>
          </a:p>
          <a:p>
            <a:pPr>
              <a:buFontTx/>
              <a:buChar char="-"/>
            </a:pPr>
            <a:endParaRPr lang="fr-AM" dirty="0">
              <a:solidFill>
                <a:schemeClr val="dk1"/>
              </a:solidFill>
            </a:endParaRPr>
          </a:p>
          <a:p>
            <a:pPr>
              <a:buFontTx/>
              <a:buChar char="-"/>
            </a:pPr>
            <a:endParaRPr lang="fr-AM" dirty="0">
              <a:solidFill>
                <a:schemeClr val="dk1"/>
              </a:solidFill>
            </a:endParaRPr>
          </a:p>
          <a:p>
            <a:endParaRPr lang="fr-AM" dirty="0"/>
          </a:p>
        </p:txBody>
      </p:sp>
      <p:sp>
        <p:nvSpPr>
          <p:cNvPr id="4" name="Bouée 3">
            <a:extLst>
              <a:ext uri="{FF2B5EF4-FFF2-40B4-BE49-F238E27FC236}">
                <a16:creationId xmlns:a16="http://schemas.microsoft.com/office/drawing/2014/main" id="{87EC3426-2C28-5DCC-2998-7846DCABFD4D}"/>
              </a:ext>
            </a:extLst>
          </p:cNvPr>
          <p:cNvSpPr/>
          <p:nvPr/>
        </p:nvSpPr>
        <p:spPr>
          <a:xfrm rot="5400000">
            <a:off x="6185317" y="4750683"/>
            <a:ext cx="540066" cy="2299851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5" name="Bouée 4">
            <a:extLst>
              <a:ext uri="{FF2B5EF4-FFF2-40B4-BE49-F238E27FC236}">
                <a16:creationId xmlns:a16="http://schemas.microsoft.com/office/drawing/2014/main" id="{7A7B22F9-BFA4-0C6A-C108-5388335A52B0}"/>
              </a:ext>
            </a:extLst>
          </p:cNvPr>
          <p:cNvSpPr/>
          <p:nvPr/>
        </p:nvSpPr>
        <p:spPr>
          <a:xfrm rot="5400000">
            <a:off x="5259338" y="4930512"/>
            <a:ext cx="685802" cy="593627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6" name="Bouée 5">
            <a:extLst>
              <a:ext uri="{FF2B5EF4-FFF2-40B4-BE49-F238E27FC236}">
                <a16:creationId xmlns:a16="http://schemas.microsoft.com/office/drawing/2014/main" id="{007DCAAF-FE89-237D-8E43-1AE411BCEA2C}"/>
              </a:ext>
            </a:extLst>
          </p:cNvPr>
          <p:cNvSpPr/>
          <p:nvPr/>
        </p:nvSpPr>
        <p:spPr>
          <a:xfrm rot="5400000">
            <a:off x="8031111" y="4930512"/>
            <a:ext cx="685802" cy="593627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7" name="Bouée 6">
            <a:extLst>
              <a:ext uri="{FF2B5EF4-FFF2-40B4-BE49-F238E27FC236}">
                <a16:creationId xmlns:a16="http://schemas.microsoft.com/office/drawing/2014/main" id="{BBF9CDDD-F490-3EE5-50F7-CCE5DD4194F3}"/>
              </a:ext>
            </a:extLst>
          </p:cNvPr>
          <p:cNvSpPr/>
          <p:nvPr/>
        </p:nvSpPr>
        <p:spPr>
          <a:xfrm rot="5400000">
            <a:off x="6614157" y="4366265"/>
            <a:ext cx="685800" cy="1722119"/>
          </a:xfrm>
          <a:prstGeom prst="donut">
            <a:avLst>
              <a:gd name="adj" fmla="val 5329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8" name="Bouée 7">
            <a:extLst>
              <a:ext uri="{FF2B5EF4-FFF2-40B4-BE49-F238E27FC236}">
                <a16:creationId xmlns:a16="http://schemas.microsoft.com/office/drawing/2014/main" id="{5BBE7872-181B-9E65-DFD1-A131708BDBFA}"/>
              </a:ext>
            </a:extLst>
          </p:cNvPr>
          <p:cNvSpPr/>
          <p:nvPr/>
        </p:nvSpPr>
        <p:spPr>
          <a:xfrm rot="5400000">
            <a:off x="2209007" y="2448723"/>
            <a:ext cx="411162" cy="371474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  <p:sp>
        <p:nvSpPr>
          <p:cNvPr id="9" name="Bouée 8">
            <a:extLst>
              <a:ext uri="{FF2B5EF4-FFF2-40B4-BE49-F238E27FC236}">
                <a16:creationId xmlns:a16="http://schemas.microsoft.com/office/drawing/2014/main" id="{D5B3F0F8-BA2D-B58B-78EB-313A4509BB8F}"/>
              </a:ext>
            </a:extLst>
          </p:cNvPr>
          <p:cNvSpPr/>
          <p:nvPr/>
        </p:nvSpPr>
        <p:spPr>
          <a:xfrm rot="5400000">
            <a:off x="3104356" y="2448723"/>
            <a:ext cx="411163" cy="371474"/>
          </a:xfrm>
          <a:prstGeom prst="donut">
            <a:avLst>
              <a:gd name="adj" fmla="val 532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79235-AB6C-B36B-5F40-1921C370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O</a:t>
            </a:r>
            <a:r>
              <a:rPr lang="fr-AM" b="1" dirty="0"/>
              <a:t>verall picture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6512A8-E475-875A-D2D9-A4E410CFA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fr-AM" dirty="0"/>
          </a:p>
          <a:p>
            <a:pPr lvl="1"/>
            <a:endParaRPr lang="fr-AM" dirty="0"/>
          </a:p>
          <a:p>
            <a:pPr marL="457200" lvl="1" indent="0">
              <a:buNone/>
            </a:pPr>
            <a:r>
              <a:rPr lang="fr-AM" dirty="0"/>
              <a:t>	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DE65CB8-AE3B-8DC5-3B77-B2B58EE86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AM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956BB622-E0E6-EDD1-6D1A-7B195F261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03183"/>
              </p:ext>
            </p:extLst>
          </p:nvPr>
        </p:nvGraphicFramePr>
        <p:xfrm>
          <a:off x="728662" y="1471613"/>
          <a:ext cx="10625140" cy="4810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417">
                  <a:extLst>
                    <a:ext uri="{9D8B030D-6E8A-4147-A177-3AD203B41FA5}">
                      <a16:colId xmlns:a16="http://schemas.microsoft.com/office/drawing/2014/main" val="3653379738"/>
                    </a:ext>
                  </a:extLst>
                </a:gridCol>
                <a:gridCol w="1162474">
                  <a:extLst>
                    <a:ext uri="{9D8B030D-6E8A-4147-A177-3AD203B41FA5}">
                      <a16:colId xmlns:a16="http://schemas.microsoft.com/office/drawing/2014/main" val="652406207"/>
                    </a:ext>
                  </a:extLst>
                </a:gridCol>
                <a:gridCol w="1163644">
                  <a:extLst>
                    <a:ext uri="{9D8B030D-6E8A-4147-A177-3AD203B41FA5}">
                      <a16:colId xmlns:a16="http://schemas.microsoft.com/office/drawing/2014/main" val="2248353654"/>
                    </a:ext>
                  </a:extLst>
                </a:gridCol>
                <a:gridCol w="1484070">
                  <a:extLst>
                    <a:ext uri="{9D8B030D-6E8A-4147-A177-3AD203B41FA5}">
                      <a16:colId xmlns:a16="http://schemas.microsoft.com/office/drawing/2014/main" val="3705074087"/>
                    </a:ext>
                  </a:extLst>
                </a:gridCol>
                <a:gridCol w="2003348">
                  <a:extLst>
                    <a:ext uri="{9D8B030D-6E8A-4147-A177-3AD203B41FA5}">
                      <a16:colId xmlns:a16="http://schemas.microsoft.com/office/drawing/2014/main" val="1184124815"/>
                    </a:ext>
                  </a:extLst>
                </a:gridCol>
                <a:gridCol w="1947763">
                  <a:extLst>
                    <a:ext uri="{9D8B030D-6E8A-4147-A177-3AD203B41FA5}">
                      <a16:colId xmlns:a16="http://schemas.microsoft.com/office/drawing/2014/main" val="142920094"/>
                    </a:ext>
                  </a:extLst>
                </a:gridCol>
                <a:gridCol w="1374424">
                  <a:extLst>
                    <a:ext uri="{9D8B030D-6E8A-4147-A177-3AD203B41FA5}">
                      <a16:colId xmlns:a16="http://schemas.microsoft.com/office/drawing/2014/main" val="1150272987"/>
                    </a:ext>
                  </a:extLst>
                </a:gridCol>
              </a:tblGrid>
              <a:tr h="605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A. Coordination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B. paratactic sub-</a:t>
                      </a:r>
                      <a:r>
                        <a:rPr lang="en-US" sz="2000" dirty="0" err="1">
                          <a:effectLst/>
                        </a:rPr>
                        <a:t>tion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C. hypotactic subordination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en-US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BCS/PCQ/WEIL-Vf-1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D. Bound </a:t>
                      </a:r>
                      <a:r>
                        <a:rPr lang="en-US" sz="2000" dirty="0" err="1">
                          <a:effectLst/>
                        </a:rPr>
                        <a:t>coord-tion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LS-AND, MAIS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</a:t>
                      </a:r>
                      <a:endParaRPr lang="fr-AM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6339591"/>
                  </a:ext>
                </a:extLst>
              </a:tr>
              <a:tr h="1021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A1.</a:t>
                      </a:r>
                      <a:endParaRPr lang="fr-AM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Balanced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AND/OR</a:t>
                      </a:r>
                      <a:endParaRPr lang="fr-AM" sz="18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A2.</a:t>
                      </a:r>
                      <a:endParaRPr lang="fr-AM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Arg-</a:t>
                      </a:r>
                      <a:r>
                        <a:rPr lang="en-US" sz="2000" b="1" dirty="0" err="1">
                          <a:effectLst/>
                        </a:rPr>
                        <a:t>ve</a:t>
                      </a:r>
                      <a:endParaRPr lang="en-US" sz="20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FOR/BCS-2</a:t>
                      </a:r>
                      <a:endParaRPr lang="fr-AM" sz="1800" b="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B1.</a:t>
                      </a:r>
                      <a:r>
                        <a:rPr lang="fr-AM" sz="2400" b="1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</a:rPr>
                        <a:t>Modal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Since/PSQ-2/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0" dirty="0" err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BCS</a:t>
                      </a:r>
                      <a:r>
                        <a:rPr lang="en-US" sz="1600" b="0" baseline="-25000" dirty="0" err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</a:t>
                      </a:r>
                      <a:r>
                        <a:rPr lang="en-US" sz="1600" b="0" baseline="-250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-canonical</a:t>
                      </a:r>
                      <a:r>
                        <a:rPr lang="en-US" sz="16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AM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B2.</a:t>
                      </a:r>
                      <a:endParaRPr lang="fr-AM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Free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PSQ-1/preposed BCS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042887"/>
                  </a:ext>
                </a:extLst>
              </a:tr>
              <a:tr h="1048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clauses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AI</a:t>
                      </a:r>
                      <a:r>
                        <a:rPr lang="en-US" sz="2000" baseline="-25000">
                          <a:effectLst/>
                        </a:rPr>
                        <a:t>P</a:t>
                      </a:r>
                      <a:r>
                        <a:rPr lang="en-US" sz="2000">
                          <a:effectLst/>
                        </a:rPr>
                        <a:t> – AI</a:t>
                      </a:r>
                      <a:r>
                        <a:rPr lang="en-US" sz="2000" baseline="-25000">
                          <a:effectLst/>
                        </a:rPr>
                        <a:t>Q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AI</a:t>
                      </a:r>
                      <a:r>
                        <a:rPr lang="en-US" sz="2000" baseline="-25000" dirty="0">
                          <a:effectLst/>
                        </a:rPr>
                        <a:t>P</a:t>
                      </a:r>
                      <a:r>
                        <a:rPr lang="en-US" sz="2000" dirty="0">
                          <a:effectLst/>
                        </a:rPr>
                        <a:t> – AI</a:t>
                      </a:r>
                      <a:r>
                        <a:rPr lang="en-US" sz="2000" baseline="-25000" dirty="0">
                          <a:effectLst/>
                        </a:rPr>
                        <a:t>Q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AI</a:t>
                      </a:r>
                      <a:r>
                        <a:rPr lang="en-US" sz="2000" baseline="-25000" dirty="0">
                          <a:effectLst/>
                        </a:rPr>
                        <a:t>P</a:t>
                      </a:r>
                      <a:r>
                        <a:rPr lang="en-US" sz="2000" dirty="0">
                          <a:effectLst/>
                        </a:rPr>
                        <a:t> - NAI</a:t>
                      </a:r>
                      <a:r>
                        <a:rPr lang="en-US" sz="2000" baseline="-25000" dirty="0">
                          <a:effectLst/>
                        </a:rPr>
                        <a:t>Q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F-BG within 1 AI assertion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1. AI</a:t>
                      </a:r>
                      <a:r>
                        <a:rPr lang="en-US" sz="2000" baseline="-25000" dirty="0">
                          <a:effectLst/>
                        </a:rPr>
                        <a:t>P</a:t>
                      </a:r>
                      <a:r>
                        <a:rPr lang="en-US" sz="2000" dirty="0">
                          <a:effectLst/>
                        </a:rPr>
                        <a:t> - AI</a:t>
                      </a:r>
                      <a:r>
                        <a:rPr lang="en-US" sz="2000" baseline="-25000" dirty="0">
                          <a:effectLst/>
                        </a:rPr>
                        <a:t>Q</a:t>
                      </a:r>
                      <a:endParaRPr lang="fr-AM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2.BG</a:t>
                      </a:r>
                      <a:r>
                        <a:rPr lang="en-US" sz="2000" baseline="-25000" dirty="0">
                          <a:effectLst/>
                        </a:rPr>
                        <a:t>P</a:t>
                      </a:r>
                      <a:r>
                        <a:rPr lang="en-US" sz="2000" dirty="0">
                          <a:effectLst/>
                        </a:rPr>
                        <a:t>-BG</a:t>
                      </a:r>
                      <a:r>
                        <a:rPr lang="en-US" sz="2000" baseline="-25000" dirty="0">
                          <a:effectLst/>
                        </a:rPr>
                        <a:t>Q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642912"/>
                  </a:ext>
                </a:extLst>
              </a:tr>
              <a:tr h="1015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Inter-clausal link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</a:rPr>
                        <a:t>NAI (</a:t>
                      </a:r>
                      <a:r>
                        <a:rPr lang="fr-FR" sz="2000" dirty="0" err="1">
                          <a:effectLst/>
                        </a:rPr>
                        <a:t>Conventional</a:t>
                      </a:r>
                      <a:r>
                        <a:rPr lang="fr-FR" sz="20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</a:rPr>
                        <a:t>Implicature)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BG, Forms 1 assertion together with Q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AI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1. NAI</a:t>
                      </a:r>
                      <a:endParaRPr lang="fr-AM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2. AI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6772044"/>
                  </a:ext>
                </a:extLst>
              </a:tr>
              <a:tr h="33348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Number of assertions</a:t>
                      </a:r>
                      <a:endParaRPr lang="fr-AM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3 assertions</a:t>
                      </a:r>
                      <a:endParaRPr lang="fr-AM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P;       Link;        Q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</a:rPr>
                        <a:t>2 assertions</a:t>
                      </a:r>
                      <a:endParaRPr lang="fr-AM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</a:rPr>
                        <a:t>P;             </a:t>
                      </a:r>
                      <a:r>
                        <a:rPr lang="fr-FR" sz="2000" dirty="0" err="1">
                          <a:effectLst/>
                        </a:rPr>
                        <a:t>Conj</a:t>
                      </a:r>
                      <a:r>
                        <a:rPr lang="fr-FR" sz="2000" baseline="-25000" dirty="0">
                          <a:effectLst/>
                        </a:rPr>
                        <a:t> BG </a:t>
                      </a:r>
                      <a:r>
                        <a:rPr lang="fr-FR" sz="2000" dirty="0">
                          <a:effectLst/>
                        </a:rPr>
                        <a:t>– Q </a:t>
                      </a:r>
                      <a:r>
                        <a:rPr lang="fr-FR" sz="2000" baseline="-25000" dirty="0">
                          <a:effectLst/>
                        </a:rPr>
                        <a:t>F</a:t>
                      </a:r>
                      <a:endParaRPr lang="fr-AM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</a:rPr>
                        <a:t>1 assertion</a:t>
                      </a:r>
                      <a:endParaRPr lang="fr-AM" sz="2400" dirty="0">
                        <a:effectLst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083034"/>
                  </a:ext>
                </a:extLst>
              </a:tr>
              <a:tr h="681775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err="1">
                          <a:effectLst/>
                        </a:rPr>
                        <a:t>P+link+Q</a:t>
                      </a:r>
                      <a:endParaRPr lang="fr-AM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+ 1 =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8577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955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3A0498-2D78-AC22-0963-4DA14C26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AM" dirty="0"/>
              <a:t>References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0A05DF-07C7-F606-8D63-24C78D1C6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A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Asher &amp; Vieu 2005</a:t>
            </a:r>
            <a:r>
              <a:rPr lang="fr-AM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Subordinating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relations. Lingua 115: 591-610.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A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Belyaev 2015.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mismatches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Coordination and subordination at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Journal of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51, 267–326. © Cambridge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A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Bluhdorn 2008.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Subordination and coordination in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Evidence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connectives. In: Fabricius-Hansen,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Cathrine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Wiebke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‘Subordination’ versus ‘Coordination’ in Sentence and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Amsterdam, Benjamins, 2008, pp. 59-85.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Culicover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Jackendoff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2005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Oxford: Oxford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Debaisieux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2013.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Analyses linguistiques sur corpus subordination et insubordination en français contemporain,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hermes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lavoisier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paris.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Ducrot 1983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Puisque: essai de description polyphonique. Revue romane 24, 166–185.</a:t>
            </a:r>
          </a:p>
          <a:p>
            <a:pPr lvl="0"/>
            <a:r>
              <a:rPr lang="fr-CH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Forsgren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Descriptions énonciative, informationnelle et argumentative: aspects discursifs sur quelques cas de figure. Congrès Mondial de Linguistique Française – CMLF, SHS Web of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Conferences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A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Frey 2016</a:t>
            </a:r>
            <a:r>
              <a:rPr lang="fr-AM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some correlations between formal and interpretative properties of causal clauses. In Reich, Ingo &amp; Speyer, Augustin (eds.), </a:t>
            </a:r>
            <a:r>
              <a:rPr lang="fr-AM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 and subordination in German and other languages</a:t>
            </a:r>
            <a:r>
              <a:rPr lang="fr-AM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Special issue of </a:t>
            </a:r>
            <a:r>
              <a:rPr lang="fr-AM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Linguistische Berichte</a:t>
            </a:r>
            <a:r>
              <a:rPr lang="fr-AM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21, 153–179. Hamburg: Buske. </a:t>
            </a:r>
          </a:p>
          <a:p>
            <a:r>
              <a:rPr lang="fr-A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Haegeman 2019</a:t>
            </a:r>
            <a:r>
              <a:rPr lang="fr-AM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Handouts, talk at the Geneva University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Horn, Laurence 2015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Structure and the Landscape of (Non-)at-issue Meaning. In 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Ishihara (Eds.), The Oxford Handbook of Information Structure.</a:t>
            </a:r>
            <a:endParaRPr lang="fr-A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3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414EC8-0460-1302-49D3-F532B5887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AM" dirty="0"/>
              <a:t>References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1CBD7A-B194-BF02-22C4-63EE6541A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8214"/>
          </a:xfrm>
        </p:spPr>
        <p:txBody>
          <a:bodyPr>
            <a:normAutofit/>
          </a:bodyPr>
          <a:lstStyle/>
          <a:p>
            <a:r>
              <a:rPr lang="fr-AM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Kempen &amp; Harbusch 2016.</a:t>
            </a:r>
            <a:r>
              <a:rPr lang="fr-AM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-Second Word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German Weil ‘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’: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Psycholinguistic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Theory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Corpus-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Data.”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Glossa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Journal of General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(1). DOI:10.5334/gjgl.46.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AM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Lambrecht &amp;al 2006.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constraints on assertion scope: the case of spoken French </a:t>
            </a:r>
            <a:r>
              <a:rPr lang="en-GB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parce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Nishida C., Montreuil J.-P. (eds.), New perspectives on Romance linguistics: Volume I: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Morphologie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syntax, semantics, and pragmatics. Selected papers from the 35</a:t>
            </a:r>
            <a:r>
              <a:rPr lang="en-GB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linguistic symposium on Romance languages. John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Benjamins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Amsterdam/Philadelphia, 143-154. 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Matthiessen &amp; Thompson 1988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structure of discourse and subordination. In Clause combining in grammar and discourse, J.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Haiman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S.A. Thompson (eds.), 275-329. Amsterdam: John Benjamins.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AM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Pasch &amp; al. 2003</a:t>
            </a:r>
            <a:r>
              <a:rPr lang="fr-AM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Handbuch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Konnektoren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Linguistische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Grundlagen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Beschreibung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syntaktische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Merkmale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Satzverknüpfer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Konjunktionen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Satzadverbien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Partikeln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Berlin: Walter de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Potts 2005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implicatures (Oxford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7). Oxford: Oxford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Reyle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Riester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Joint information structure and discourse structure analysis in an underspecified DRT framework. Proceedings of the 20th Workshop on the Semantics and Pragmatics of Dialogue: 15–24.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Roberts 2012/1996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structure in discourse: Towards an integrated theory of pragmatics. Semantics and Pragmatics 6: 1–69.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Scheffler</a:t>
            </a:r>
            <a:r>
              <a:rPr lang="fr-F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Two-dimensional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Clausal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adjuncts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Linguistische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Arbeiten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549). Berlin: Mouton de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AM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Verstraete</a:t>
            </a:r>
            <a:r>
              <a:rPr lang="fr-F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Rethinking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Coordinate-subordinate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Dichotomy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Interpersonnal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Adverbial Clauses in English. Mouton de </a:t>
            </a:r>
            <a:r>
              <a:rPr lang="fr-F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fr-F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Berlin. New-York.</a:t>
            </a:r>
          </a:p>
        </p:txBody>
      </p:sp>
    </p:spTree>
    <p:extLst>
      <p:ext uri="{BB962C8B-B14F-4D97-AF65-F5344CB8AC3E}">
        <p14:creationId xmlns:p14="http://schemas.microsoft.com/office/powerpoint/2010/main" val="2797457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8CF39-C985-68F1-2038-80AA7E3D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800" dirty="0"/>
              <a:t>R</a:t>
            </a:r>
            <a:r>
              <a:rPr lang="fr-AM" sz="8800" dirty="0"/>
              <a:t>emoved slides</a:t>
            </a:r>
          </a:p>
        </p:txBody>
      </p:sp>
    </p:spTree>
    <p:extLst>
      <p:ext uri="{BB962C8B-B14F-4D97-AF65-F5344CB8AC3E}">
        <p14:creationId xmlns:p14="http://schemas.microsoft.com/office/powerpoint/2010/main" val="208876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D2B11-194E-19B8-D0A9-FF3847A73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AM" sz="6600" b="1" dirty="0"/>
              <a:t>DIMENSION A. </a:t>
            </a:r>
          </a:p>
          <a:p>
            <a:pPr marL="0" indent="0" algn="ctr">
              <a:buNone/>
            </a:pPr>
            <a:r>
              <a:rPr lang="fr-CH" sz="6600" dirty="0"/>
              <a:t>GRAMMAR/SYNTAX OF CLAUSE-LINKING</a:t>
            </a:r>
            <a:endParaRPr lang="fr-AM" sz="6600" dirty="0"/>
          </a:p>
        </p:txBody>
      </p:sp>
    </p:spTree>
    <p:extLst>
      <p:ext uri="{BB962C8B-B14F-4D97-AF65-F5344CB8AC3E}">
        <p14:creationId xmlns:p14="http://schemas.microsoft.com/office/powerpoint/2010/main" val="3927879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CEC71-B0FB-8633-EF4F-BB3C802A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/>
          </a:bodyPr>
          <a:lstStyle/>
          <a:p>
            <a:r>
              <a:rPr lang="fr-FR" sz="4000" b="1" dirty="0"/>
              <a:t>E</a:t>
            </a:r>
            <a:r>
              <a:rPr lang="fr-AM" sz="4000" b="1" dirty="0"/>
              <a:t>xisting clause-linking taxonomical accounts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12695B-234F-37F4-E53F-0B11288AD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077"/>
            <a:ext cx="10515600" cy="5389323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fr-FR" dirty="0"/>
              <a:t>M</a:t>
            </a:r>
            <a:r>
              <a:rPr lang="fr-AM" dirty="0"/>
              <a:t>ono-dimensional accounts of clause-linking</a:t>
            </a:r>
          </a:p>
          <a:p>
            <a:pPr lvl="1"/>
            <a:r>
              <a:rPr lang="fr-AM" b="1" dirty="0"/>
              <a:t>Verstraete</a:t>
            </a:r>
            <a:r>
              <a:rPr lang="fr-AM" dirty="0"/>
              <a:t>: discourse-functional/illocutionary </a:t>
            </a:r>
          </a:p>
          <a:p>
            <a:pPr lvl="1"/>
            <a:r>
              <a:rPr lang="fr-AM" b="1" dirty="0"/>
              <a:t>Haegeman:</a:t>
            </a:r>
            <a:r>
              <a:rPr lang="fr-AM" dirty="0"/>
              <a:t> semantic-functional status of relata behind tripartition</a:t>
            </a:r>
          </a:p>
          <a:p>
            <a:pPr lvl="1"/>
            <a:r>
              <a:rPr lang="fr-AM" b="1" dirty="0"/>
              <a:t>SDRT</a:t>
            </a:r>
            <a:r>
              <a:rPr lang="fr-AM" dirty="0"/>
              <a:t>: discourse-level subordinaiton/coordination</a:t>
            </a:r>
          </a:p>
          <a:p>
            <a:pPr lvl="1"/>
            <a:r>
              <a:rPr lang="fr-AM" b="1" dirty="0"/>
              <a:t>Pasch</a:t>
            </a:r>
            <a:r>
              <a:rPr lang="fr-AM" dirty="0"/>
              <a:t>: syntactic-structural</a:t>
            </a:r>
          </a:p>
          <a:p>
            <a:r>
              <a:rPr lang="fr-AM" dirty="0"/>
              <a:t>Bidimensional accounts</a:t>
            </a:r>
          </a:p>
          <a:p>
            <a:pPr lvl="1"/>
            <a:r>
              <a:rPr lang="fr-AM" b="1" dirty="0"/>
              <a:t>Ducrot: </a:t>
            </a:r>
            <a:r>
              <a:rPr lang="fr-AM" dirty="0"/>
              <a:t>syntactic</a:t>
            </a:r>
            <a:r>
              <a:rPr lang="fr-AM" b="1" dirty="0"/>
              <a:t> </a:t>
            </a:r>
            <a:r>
              <a:rPr lang="fr-AM" dirty="0"/>
              <a:t>subordination/coordination and semantic hypotaxis/parataxis, </a:t>
            </a:r>
          </a:p>
          <a:p>
            <a:pPr lvl="1"/>
            <a:r>
              <a:rPr lang="fr-AM" b="1" dirty="0"/>
              <a:t>Cullicover &amp; Jackendoff: </a:t>
            </a:r>
            <a:r>
              <a:rPr lang="fr-AM" dirty="0"/>
              <a:t>syntactic and semantic subordination, </a:t>
            </a:r>
          </a:p>
          <a:p>
            <a:pPr lvl="1"/>
            <a:r>
              <a:rPr lang="fr-AM" b="1" dirty="0"/>
              <a:t>Haegeman:</a:t>
            </a:r>
            <a:r>
              <a:rPr lang="fr-AM" dirty="0"/>
              <a:t> syntactic integration and semantic embedding</a:t>
            </a:r>
          </a:p>
          <a:p>
            <a:pPr lvl="1"/>
            <a:r>
              <a:rPr lang="fr-AM" b="1" dirty="0"/>
              <a:t>Approche pronominale</a:t>
            </a:r>
            <a:r>
              <a:rPr lang="fr-AM" dirty="0"/>
              <a:t>: grammatical construction vs. </a:t>
            </a:r>
            <a:r>
              <a:rPr lang="fr-FR" dirty="0"/>
              <a:t>d</a:t>
            </a:r>
            <a:r>
              <a:rPr lang="fr-AM" dirty="0"/>
              <a:t>iscursive configuration </a:t>
            </a:r>
          </a:p>
          <a:p>
            <a:r>
              <a:rPr lang="fr-FR" dirty="0"/>
              <a:t>M</a:t>
            </a:r>
            <a:r>
              <a:rPr lang="fr-AM" dirty="0"/>
              <a:t>ulti/three-dimensional accounts</a:t>
            </a:r>
          </a:p>
          <a:p>
            <a:pPr lvl="1"/>
            <a:r>
              <a:rPr lang="fr-AM" b="1" dirty="0"/>
              <a:t>Bluhdorn: 2008/2010</a:t>
            </a:r>
            <a:r>
              <a:rPr lang="fr-AM" dirty="0"/>
              <a:t>: syntactic, semantic and d-level (information-structural)</a:t>
            </a:r>
          </a:p>
          <a:p>
            <a:pPr lvl="1"/>
            <a:r>
              <a:rPr lang="fr-AM" b="1" dirty="0"/>
              <a:t>Belyaev</a:t>
            </a:r>
            <a:r>
              <a:rPr lang="fr-AM" dirty="0"/>
              <a:t> (LFG): Syntactic, semantic (part of strucural module), genuine semantic</a:t>
            </a:r>
            <a:endParaRPr lang="fr-AM" dirty="0">
              <a:highlight>
                <a:srgbClr val="FFFF00"/>
              </a:highlight>
            </a:endParaRPr>
          </a:p>
          <a:p>
            <a:pPr lvl="1"/>
            <a:endParaRPr lang="fr-AM" dirty="0"/>
          </a:p>
          <a:p>
            <a:endParaRPr lang="fr-AM" dirty="0"/>
          </a:p>
        </p:txBody>
      </p:sp>
    </p:spTree>
    <p:extLst>
      <p:ext uri="{BB962C8B-B14F-4D97-AF65-F5344CB8AC3E}">
        <p14:creationId xmlns:p14="http://schemas.microsoft.com/office/powerpoint/2010/main" val="960472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7DEA5-7602-B8F3-0A64-4BF20A7F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683"/>
            <a:ext cx="10515600" cy="730244"/>
          </a:xfrm>
        </p:spPr>
        <p:txBody>
          <a:bodyPr>
            <a:normAutofit fontScale="90000"/>
          </a:bodyPr>
          <a:lstStyle/>
          <a:p>
            <a:r>
              <a:rPr lang="fr-FR" sz="3600" b="1" dirty="0"/>
              <a:t>E</a:t>
            </a:r>
            <a:r>
              <a:rPr lang="fr-AM" sz="3600" b="1" dirty="0"/>
              <a:t>xisting clause-linking accounts: linguistic levels of analysis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BB06EF6D-717F-D93C-BFD7-3FC4BB7AC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485910"/>
              </p:ext>
            </p:extLst>
          </p:nvPr>
        </p:nvGraphicFramePr>
        <p:xfrm>
          <a:off x="616423" y="926927"/>
          <a:ext cx="10959153" cy="5263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768">
                  <a:extLst>
                    <a:ext uri="{9D8B030D-6E8A-4147-A177-3AD203B41FA5}">
                      <a16:colId xmlns:a16="http://schemas.microsoft.com/office/drawing/2014/main" val="3858808219"/>
                    </a:ext>
                  </a:extLst>
                </a:gridCol>
                <a:gridCol w="1411409">
                  <a:extLst>
                    <a:ext uri="{9D8B030D-6E8A-4147-A177-3AD203B41FA5}">
                      <a16:colId xmlns:a16="http://schemas.microsoft.com/office/drawing/2014/main" val="3395405889"/>
                    </a:ext>
                  </a:extLst>
                </a:gridCol>
                <a:gridCol w="2101779">
                  <a:extLst>
                    <a:ext uri="{9D8B030D-6E8A-4147-A177-3AD203B41FA5}">
                      <a16:colId xmlns:a16="http://schemas.microsoft.com/office/drawing/2014/main" val="4009013572"/>
                    </a:ext>
                  </a:extLst>
                </a:gridCol>
                <a:gridCol w="3318656">
                  <a:extLst>
                    <a:ext uri="{9D8B030D-6E8A-4147-A177-3AD203B41FA5}">
                      <a16:colId xmlns:a16="http://schemas.microsoft.com/office/drawing/2014/main" val="2550161162"/>
                    </a:ext>
                  </a:extLst>
                </a:gridCol>
                <a:gridCol w="2497541">
                  <a:extLst>
                    <a:ext uri="{9D8B030D-6E8A-4147-A177-3AD203B41FA5}">
                      <a16:colId xmlns:a16="http://schemas.microsoft.com/office/drawing/2014/main" val="2803492789"/>
                    </a:ext>
                  </a:extLst>
                </a:gridCol>
              </a:tblGrid>
              <a:tr h="669860">
                <a:tc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C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lause-linking                                    </a:t>
                      </a:r>
                    </a:p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dimensions</a:t>
                      </a:r>
                    </a:p>
                    <a:p>
                      <a:r>
                        <a:rPr lang="fr-FR" sz="16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fr-AM" sz="16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uthors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2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2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yntactic-structural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2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emantic-interpretive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fr-AM" sz="18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iscourse-communicative (IS)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470418"/>
                  </a:ext>
                </a:extLst>
              </a:tr>
              <a:tr h="510564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Bluhdorn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yntactic type of conjunction, subordinating vs. coordinating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ymmetry-asymmetry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S, discourse-structure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758602"/>
                  </a:ext>
                </a:extLst>
              </a:tr>
              <a:tr h="280401">
                <a:tc rowSpan="2"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Belyaev (based on C&amp;J, within LFG)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yntactic - constructional module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sz="1400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ruth-conditions and interpretation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endParaRPr lang="fr-AM" sz="1400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030626"/>
                  </a:ext>
                </a:extLst>
              </a:tr>
              <a:tr h="236586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emantic-functional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73064"/>
                  </a:ext>
                </a:extLst>
              </a:tr>
              <a:tr h="339609">
                <a:tc rowSpan="2"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Cullicover &amp; Jackendoff (C&amp;J) 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onstructional (Linguistic form)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AM" sz="2400" b="1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endParaRPr lang="fr-AM" sz="1400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0348"/>
                  </a:ext>
                </a:extLst>
              </a:tr>
              <a:tr h="299989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AM" sz="1200" b="1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semantic</a:t>
                      </a:r>
                      <a:endParaRPr lang="fr-AM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510840"/>
                  </a:ext>
                </a:extLst>
              </a:tr>
              <a:tr h="310789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Ducrot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emantic-illocutionary</a:t>
                      </a:r>
                      <a:endParaRPr lang="fr-AM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xplanation vs. justification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AM" sz="1400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833487"/>
                  </a:ext>
                </a:extLst>
              </a:tr>
              <a:tr h="270298">
                <a:tc rowSpan="2"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Haegeman/Frey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Discourse-grammar dimensions (initial account)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emantic-functional type of the Main clause: </a:t>
                      </a:r>
                      <a:r>
                        <a:rPr lang="fr-FR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ontent, epistemic, speech-act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endParaRPr lang="fr-AM" sz="1400" strike="noStrike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143593"/>
                  </a:ext>
                </a:extLst>
              </a:tr>
              <a:tr h="305465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 and semantic-structural links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691813"/>
                  </a:ext>
                </a:extLst>
              </a:tr>
              <a:tr h="307969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Pasch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 syntactic parameters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839085"/>
                  </a:ext>
                </a:extLst>
              </a:tr>
              <a:tr h="318219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Verstraete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iscourse-functional parameters (3 functions)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868177"/>
                  </a:ext>
                </a:extLst>
              </a:tr>
              <a:tr h="510564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Approche Pronominale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scourse-Grammar interface;      3 parameters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388182"/>
                  </a:ext>
                </a:extLst>
              </a:tr>
              <a:tr h="300332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SDRT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iscourse-level ((illocutionary) sub-coordination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AM" sz="1400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701884"/>
                  </a:ext>
                </a:extLst>
              </a:tr>
              <a:tr h="510564">
                <a:tc>
                  <a:txBody>
                    <a:bodyPr/>
                    <a:lstStyle/>
                    <a:p>
                      <a:r>
                        <a:rPr lang="fr-AM" sz="14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RST</a:t>
                      </a:r>
                    </a:p>
                  </a:txBody>
                  <a:tcPr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fr-AM" sz="1200" b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grammar (syntactic hypotax-paratax)</a:t>
                      </a: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AM" sz="1400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Communicative role</a:t>
                      </a:r>
                    </a:p>
                    <a:p>
                      <a:r>
                        <a:rPr lang="fr-AM" sz="1400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Nucleus-Satelite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67356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B2298CAA-7EA3-0F6B-546D-25136FEE8670}"/>
              </a:ext>
            </a:extLst>
          </p:cNvPr>
          <p:cNvCxnSpPr>
            <a:cxnSpLocks/>
          </p:cNvCxnSpPr>
          <p:nvPr/>
        </p:nvCxnSpPr>
        <p:spPr>
          <a:xfrm>
            <a:off x="616423" y="1039476"/>
            <a:ext cx="1621810" cy="617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345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35A89-F792-9B83-F471-E960141D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84" y="215316"/>
            <a:ext cx="10798479" cy="892425"/>
          </a:xfrm>
        </p:spPr>
        <p:txBody>
          <a:bodyPr>
            <a:normAutofit/>
          </a:bodyPr>
          <a:lstStyle/>
          <a:p>
            <a:r>
              <a:rPr lang="fr-FR" sz="3400" b="1" dirty="0"/>
              <a:t>Correspondances </a:t>
            </a:r>
            <a:r>
              <a:rPr lang="fr-FR" sz="3400" b="1" dirty="0" err="1"/>
              <a:t>between</a:t>
            </a:r>
            <a:r>
              <a:rPr lang="fr-FR" sz="3400" b="1" dirty="0"/>
              <a:t> </a:t>
            </a:r>
            <a:r>
              <a:rPr lang="fr-FR" sz="3400" b="1" dirty="0" err="1"/>
              <a:t>categories</a:t>
            </a:r>
            <a:r>
              <a:rPr lang="fr-FR" sz="3400" b="1" dirty="0"/>
              <a:t> </a:t>
            </a:r>
            <a:r>
              <a:rPr lang="fr-CH" sz="3400" b="1" dirty="0"/>
              <a:t>in </a:t>
            </a:r>
            <a:r>
              <a:rPr lang="fr-CH" sz="3400" b="1" dirty="0" err="1"/>
              <a:t>existing</a:t>
            </a:r>
            <a:r>
              <a:rPr lang="fr-CH" sz="3400" b="1" dirty="0"/>
              <a:t> </a:t>
            </a:r>
            <a:r>
              <a:rPr lang="fr-CH" sz="3400" b="1" dirty="0" err="1"/>
              <a:t>accounts</a:t>
            </a:r>
            <a:endParaRPr lang="fr-AM" sz="3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90ECF-3D80-16B7-CB19-88FAF484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1" y="1068701"/>
            <a:ext cx="10515600" cy="4889631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AM" sz="3200" dirty="0"/>
              <a:t>Verstraete</a:t>
            </a:r>
          </a:p>
          <a:p>
            <a:endParaRPr lang="fr-AM" sz="3200" dirty="0"/>
          </a:p>
          <a:p>
            <a:r>
              <a:rPr lang="fr-AM" sz="3200" dirty="0"/>
              <a:t>Haegeman</a:t>
            </a:r>
          </a:p>
          <a:p>
            <a:pPr marL="0" indent="0">
              <a:buNone/>
            </a:pPr>
            <a:endParaRPr lang="fr-AM" sz="3200" dirty="0"/>
          </a:p>
          <a:p>
            <a:r>
              <a:rPr lang="fr-AM" sz="3200" dirty="0"/>
              <a:t>Approche Pronominale</a:t>
            </a:r>
          </a:p>
          <a:p>
            <a:r>
              <a:rPr lang="fr-AM" sz="3200" dirty="0"/>
              <a:t>Cullicover &amp;				-			    -  </a:t>
            </a:r>
          </a:p>
          <a:p>
            <a:r>
              <a:rPr lang="fr-AM" sz="3200" dirty="0"/>
              <a:t>Jackendoff	</a:t>
            </a:r>
          </a:p>
          <a:p>
            <a:r>
              <a:rPr lang="fr-AM" sz="3200" dirty="0"/>
              <a:t>Belyaev</a:t>
            </a:r>
          </a:p>
          <a:p>
            <a:r>
              <a:rPr lang="fr-AM" sz="3200" dirty="0"/>
              <a:t>Ducrot</a:t>
            </a:r>
          </a:p>
          <a:p>
            <a:r>
              <a:rPr lang="fr-AM" sz="3200" dirty="0"/>
              <a:t>Pasch &amp; al 2003	</a:t>
            </a:r>
          </a:p>
          <a:p>
            <a:r>
              <a:rPr lang="fr-AM" sz="3200" dirty="0"/>
              <a:t>RST, Bluhdorn</a:t>
            </a:r>
          </a:p>
          <a:p>
            <a:r>
              <a:rPr lang="fr-AM" dirty="0"/>
              <a:t>SDRT	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492FF0-731C-9964-2530-86D6A6DD2087}"/>
              </a:ext>
            </a:extLst>
          </p:cNvPr>
          <p:cNvSpPr/>
          <p:nvPr/>
        </p:nvSpPr>
        <p:spPr>
          <a:xfrm>
            <a:off x="4334004" y="1126124"/>
            <a:ext cx="1192110" cy="49169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A2790-BA72-09B0-FB52-262DD20B4AF0}"/>
              </a:ext>
            </a:extLst>
          </p:cNvPr>
          <p:cNvSpPr/>
          <p:nvPr/>
        </p:nvSpPr>
        <p:spPr>
          <a:xfrm>
            <a:off x="5581385" y="1129696"/>
            <a:ext cx="926927" cy="49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Modal sub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374C7-2B85-A44C-0F57-156AE9E9B868}"/>
              </a:ext>
            </a:extLst>
          </p:cNvPr>
          <p:cNvSpPr/>
          <p:nvPr/>
        </p:nvSpPr>
        <p:spPr>
          <a:xfrm>
            <a:off x="9017698" y="1122856"/>
            <a:ext cx="926927" cy="4916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Bound</a:t>
            </a:r>
          </a:p>
          <a:p>
            <a:pPr algn="ctr"/>
            <a:r>
              <a:rPr lang="fr-AM" dirty="0"/>
              <a:t>subord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EC1F7-3AEC-37BD-3BAE-D772031BFA2C}"/>
              </a:ext>
            </a:extLst>
          </p:cNvPr>
          <p:cNvSpPr/>
          <p:nvPr/>
        </p:nvSpPr>
        <p:spPr>
          <a:xfrm>
            <a:off x="6885657" y="1122279"/>
            <a:ext cx="926927" cy="49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Free</a:t>
            </a:r>
          </a:p>
          <a:p>
            <a:pPr algn="ctr"/>
            <a:r>
              <a:rPr lang="fr-AM" dirty="0"/>
              <a:t>sub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5C47071-FE93-9B81-2912-4D9CFFF6B0F1}"/>
              </a:ext>
            </a:extLst>
          </p:cNvPr>
          <p:cNvSpPr/>
          <p:nvPr/>
        </p:nvSpPr>
        <p:spPr>
          <a:xfrm>
            <a:off x="4038839" y="1697047"/>
            <a:ext cx="3923590" cy="4916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>
                <a:solidFill>
                  <a:schemeClr val="tx1"/>
                </a:solidFill>
              </a:rPr>
              <a:t>                     NiC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B3D48D6-DB56-8C8B-CC5C-29ED31B5BAD3}"/>
              </a:ext>
            </a:extLst>
          </p:cNvPr>
          <p:cNvSpPr/>
          <p:nvPr/>
        </p:nvSpPr>
        <p:spPr>
          <a:xfrm>
            <a:off x="5281231" y="1772394"/>
            <a:ext cx="1090562" cy="3642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V-final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B0D1A19-E116-1CB8-D827-0E312F4846A8}"/>
              </a:ext>
            </a:extLst>
          </p:cNvPr>
          <p:cNvSpPr/>
          <p:nvPr/>
        </p:nvSpPr>
        <p:spPr>
          <a:xfrm>
            <a:off x="4421170" y="1767865"/>
            <a:ext cx="789140" cy="3569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V2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A458A05F-1102-1A16-982C-39ABBD22FEE1}"/>
              </a:ext>
            </a:extLst>
          </p:cNvPr>
          <p:cNvCxnSpPr>
            <a:cxnSpLocks/>
          </p:cNvCxnSpPr>
          <p:nvPr/>
        </p:nvCxnSpPr>
        <p:spPr>
          <a:xfrm flipV="1">
            <a:off x="4584526" y="1437838"/>
            <a:ext cx="0" cy="609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3E6BF7FB-F8AE-06E2-E094-F02F6E2CF6EB}"/>
              </a:ext>
            </a:extLst>
          </p:cNvPr>
          <p:cNvCxnSpPr>
            <a:cxnSpLocks/>
          </p:cNvCxnSpPr>
          <p:nvPr/>
        </p:nvCxnSpPr>
        <p:spPr>
          <a:xfrm flipV="1">
            <a:off x="6294691" y="1477817"/>
            <a:ext cx="691175" cy="539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A49EF8B0-9771-D485-92C4-65A495A5AC82}"/>
              </a:ext>
            </a:extLst>
          </p:cNvPr>
          <p:cNvCxnSpPr>
            <a:cxnSpLocks/>
            <a:stCxn id="10" idx="7"/>
          </p:cNvCxnSpPr>
          <p:nvPr/>
        </p:nvCxnSpPr>
        <p:spPr>
          <a:xfrm flipH="1" flipV="1">
            <a:off x="5789184" y="1347316"/>
            <a:ext cx="422900" cy="478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A283D323-DE10-EEA3-D2EC-285818A95458}"/>
              </a:ext>
            </a:extLst>
          </p:cNvPr>
          <p:cNvSpPr/>
          <p:nvPr/>
        </p:nvSpPr>
        <p:spPr>
          <a:xfrm>
            <a:off x="5739042" y="2217210"/>
            <a:ext cx="2180048" cy="3642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PAC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25A0704B-D537-8949-2E1F-7D33DD73A80B}"/>
              </a:ext>
            </a:extLst>
          </p:cNvPr>
          <p:cNvCxnSpPr>
            <a:cxnSpLocks/>
          </p:cNvCxnSpPr>
          <p:nvPr/>
        </p:nvCxnSpPr>
        <p:spPr>
          <a:xfrm flipV="1">
            <a:off x="6799036" y="1501512"/>
            <a:ext cx="259052" cy="986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AAB0ACC6-9A56-BF64-2811-B69E7D8B6687}"/>
              </a:ext>
            </a:extLst>
          </p:cNvPr>
          <p:cNvCxnSpPr>
            <a:cxnSpLocks/>
          </p:cNvCxnSpPr>
          <p:nvPr/>
        </p:nvCxnSpPr>
        <p:spPr>
          <a:xfrm flipH="1" flipV="1">
            <a:off x="6329141" y="1375541"/>
            <a:ext cx="320659" cy="97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9926EC9D-BEB8-82B6-13C7-0A16B5BB5904}"/>
              </a:ext>
            </a:extLst>
          </p:cNvPr>
          <p:cNvSpPr/>
          <p:nvPr/>
        </p:nvSpPr>
        <p:spPr>
          <a:xfrm>
            <a:off x="9017697" y="1886080"/>
            <a:ext cx="926928" cy="54027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CAC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18726FAE-8477-8E0F-8D3B-2A301DF6708B}"/>
              </a:ext>
            </a:extLst>
          </p:cNvPr>
          <p:cNvCxnSpPr>
            <a:cxnSpLocks/>
          </p:cNvCxnSpPr>
          <p:nvPr/>
        </p:nvCxnSpPr>
        <p:spPr>
          <a:xfrm flipV="1">
            <a:off x="9847545" y="1327735"/>
            <a:ext cx="0" cy="852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7462A42-D8A9-B316-8583-14E2A64C1625}"/>
              </a:ext>
            </a:extLst>
          </p:cNvPr>
          <p:cNvSpPr/>
          <p:nvPr/>
        </p:nvSpPr>
        <p:spPr>
          <a:xfrm>
            <a:off x="3064226" y="3040564"/>
            <a:ext cx="1262468" cy="50175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sub-ed coord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AB0444-B071-5689-72F0-056B9A1F2535}"/>
              </a:ext>
            </a:extLst>
          </p:cNvPr>
          <p:cNvSpPr/>
          <p:nvPr/>
        </p:nvSpPr>
        <p:spPr>
          <a:xfrm>
            <a:off x="4414867" y="3064852"/>
            <a:ext cx="1179537" cy="4940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em-ly coord-ed coord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2D46AA-C33B-B8CA-B72B-6683BCF98264}"/>
              </a:ext>
            </a:extLst>
          </p:cNvPr>
          <p:cNvSpPr/>
          <p:nvPr/>
        </p:nvSpPr>
        <p:spPr>
          <a:xfrm>
            <a:off x="2956142" y="4198179"/>
            <a:ext cx="1302706" cy="4272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H</a:t>
            </a:r>
            <a:r>
              <a:rPr lang="fr-AM" sz="1600" dirty="0"/>
              <a:t>ypotactic</a:t>
            </a:r>
          </a:p>
          <a:p>
            <a:pPr algn="ctr"/>
            <a:r>
              <a:rPr lang="fr-FR" sz="1600" dirty="0"/>
              <a:t>C</a:t>
            </a:r>
            <a:r>
              <a:rPr lang="fr-AM" sz="1600" dirty="0"/>
              <a:t>oord.-tion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54E0D9-49F7-7624-0E34-DB7907F161D5}"/>
              </a:ext>
            </a:extLst>
          </p:cNvPr>
          <p:cNvSpPr/>
          <p:nvPr/>
        </p:nvSpPr>
        <p:spPr>
          <a:xfrm>
            <a:off x="4324187" y="4196344"/>
            <a:ext cx="1179537" cy="42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/>
              <a:t>Paratactic</a:t>
            </a:r>
            <a:r>
              <a:rPr lang="fr-CH" sz="1600" dirty="0"/>
              <a:t> </a:t>
            </a:r>
            <a:r>
              <a:rPr lang="fr-CH" sz="1600" dirty="0" err="1"/>
              <a:t>coord-tion</a:t>
            </a:r>
            <a:endParaRPr lang="fr-AM" sz="16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8EA84B-2374-13F8-EADD-5E18A10B0044}"/>
              </a:ext>
            </a:extLst>
          </p:cNvPr>
          <p:cNvSpPr/>
          <p:nvPr/>
        </p:nvSpPr>
        <p:spPr>
          <a:xfrm>
            <a:off x="5629948" y="4216003"/>
            <a:ext cx="2194634" cy="429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paratactic</a:t>
            </a:r>
          </a:p>
          <a:p>
            <a:pPr algn="ctr"/>
            <a:r>
              <a:rPr lang="fr-AM" dirty="0"/>
              <a:t>subordination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A0E0A17-5D86-B2A2-7B48-2B89407FE924}"/>
              </a:ext>
            </a:extLst>
          </p:cNvPr>
          <p:cNvSpPr/>
          <p:nvPr/>
        </p:nvSpPr>
        <p:spPr>
          <a:xfrm>
            <a:off x="9090762" y="4165717"/>
            <a:ext cx="968321" cy="4178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H</a:t>
            </a:r>
            <a:r>
              <a:rPr lang="fr-AM" dirty="0"/>
              <a:t>ptc-ic</a:t>
            </a:r>
          </a:p>
          <a:p>
            <a:pPr algn="ctr"/>
            <a:r>
              <a:rPr lang="fr-FR" dirty="0"/>
              <a:t>S</a:t>
            </a:r>
            <a:r>
              <a:rPr lang="fr-AM" dirty="0"/>
              <a:t>ubord.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4BBE13-CD9B-CA04-44F1-6AFA8A0C5483}"/>
              </a:ext>
            </a:extLst>
          </p:cNvPr>
          <p:cNvSpPr/>
          <p:nvPr/>
        </p:nvSpPr>
        <p:spPr>
          <a:xfrm>
            <a:off x="4349527" y="4654958"/>
            <a:ext cx="926927" cy="33559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6371A4-0450-EA76-40F9-734AA8640164}"/>
              </a:ext>
            </a:extLst>
          </p:cNvPr>
          <p:cNvSpPr/>
          <p:nvPr/>
        </p:nvSpPr>
        <p:spPr>
          <a:xfrm>
            <a:off x="9165098" y="4656165"/>
            <a:ext cx="926927" cy="3772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subord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2460DC-0DF2-2220-6BC0-9ABA8009512F}"/>
              </a:ext>
            </a:extLst>
          </p:cNvPr>
          <p:cNvSpPr/>
          <p:nvPr/>
        </p:nvSpPr>
        <p:spPr>
          <a:xfrm>
            <a:off x="7362835" y="4685324"/>
            <a:ext cx="1777916" cy="3461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prstDash val="lgDash"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1777916"/>
                      <a:gd name="connsiteY0" fmla="*/ 0 h 346193"/>
                      <a:gd name="connsiteX1" fmla="*/ 557080 w 1777916"/>
                      <a:gd name="connsiteY1" fmla="*/ 0 h 346193"/>
                      <a:gd name="connsiteX2" fmla="*/ 1114161 w 1777916"/>
                      <a:gd name="connsiteY2" fmla="*/ 0 h 346193"/>
                      <a:gd name="connsiteX3" fmla="*/ 1777916 w 1777916"/>
                      <a:gd name="connsiteY3" fmla="*/ 0 h 346193"/>
                      <a:gd name="connsiteX4" fmla="*/ 1777916 w 1777916"/>
                      <a:gd name="connsiteY4" fmla="*/ 346193 h 346193"/>
                      <a:gd name="connsiteX5" fmla="*/ 1238615 w 1777916"/>
                      <a:gd name="connsiteY5" fmla="*/ 346193 h 346193"/>
                      <a:gd name="connsiteX6" fmla="*/ 699314 w 1777916"/>
                      <a:gd name="connsiteY6" fmla="*/ 346193 h 346193"/>
                      <a:gd name="connsiteX7" fmla="*/ 0 w 1777916"/>
                      <a:gd name="connsiteY7" fmla="*/ 346193 h 346193"/>
                      <a:gd name="connsiteX8" fmla="*/ 0 w 1777916"/>
                      <a:gd name="connsiteY8" fmla="*/ 0 h 346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77916" h="346193" fill="none" extrusionOk="0">
                        <a:moveTo>
                          <a:pt x="0" y="0"/>
                        </a:moveTo>
                        <a:cubicBezTo>
                          <a:pt x="184407" y="-34017"/>
                          <a:pt x="401128" y="21110"/>
                          <a:pt x="557080" y="0"/>
                        </a:cubicBezTo>
                        <a:cubicBezTo>
                          <a:pt x="713032" y="-21110"/>
                          <a:pt x="960889" y="65073"/>
                          <a:pt x="1114161" y="0"/>
                        </a:cubicBezTo>
                        <a:cubicBezTo>
                          <a:pt x="1267433" y="-65073"/>
                          <a:pt x="1452463" y="41544"/>
                          <a:pt x="1777916" y="0"/>
                        </a:cubicBezTo>
                        <a:cubicBezTo>
                          <a:pt x="1781436" y="163240"/>
                          <a:pt x="1747342" y="274039"/>
                          <a:pt x="1777916" y="346193"/>
                        </a:cubicBezTo>
                        <a:cubicBezTo>
                          <a:pt x="1636725" y="348943"/>
                          <a:pt x="1452588" y="305397"/>
                          <a:pt x="1238615" y="346193"/>
                        </a:cubicBezTo>
                        <a:cubicBezTo>
                          <a:pt x="1024642" y="386989"/>
                          <a:pt x="884562" y="311081"/>
                          <a:pt x="699314" y="346193"/>
                        </a:cubicBezTo>
                        <a:cubicBezTo>
                          <a:pt x="514066" y="381305"/>
                          <a:pt x="283124" y="268923"/>
                          <a:pt x="0" y="346193"/>
                        </a:cubicBezTo>
                        <a:cubicBezTo>
                          <a:pt x="-2983" y="208184"/>
                          <a:pt x="25235" y="95562"/>
                          <a:pt x="0" y="0"/>
                        </a:cubicBezTo>
                        <a:close/>
                      </a:path>
                      <a:path w="1777916" h="346193" stroke="0" extrusionOk="0">
                        <a:moveTo>
                          <a:pt x="0" y="0"/>
                        </a:moveTo>
                        <a:cubicBezTo>
                          <a:pt x="125012" y="-48981"/>
                          <a:pt x="356465" y="37094"/>
                          <a:pt x="557080" y="0"/>
                        </a:cubicBezTo>
                        <a:cubicBezTo>
                          <a:pt x="757695" y="-37094"/>
                          <a:pt x="878742" y="39621"/>
                          <a:pt x="1185277" y="0"/>
                        </a:cubicBezTo>
                        <a:cubicBezTo>
                          <a:pt x="1491812" y="-39621"/>
                          <a:pt x="1623422" y="15116"/>
                          <a:pt x="1777916" y="0"/>
                        </a:cubicBezTo>
                        <a:cubicBezTo>
                          <a:pt x="1796514" y="102051"/>
                          <a:pt x="1770397" y="253328"/>
                          <a:pt x="1777916" y="346193"/>
                        </a:cubicBezTo>
                        <a:cubicBezTo>
                          <a:pt x="1482935" y="412457"/>
                          <a:pt x="1449998" y="311804"/>
                          <a:pt x="1167498" y="346193"/>
                        </a:cubicBezTo>
                        <a:cubicBezTo>
                          <a:pt x="884998" y="380582"/>
                          <a:pt x="830475" y="346098"/>
                          <a:pt x="539301" y="346193"/>
                        </a:cubicBezTo>
                        <a:cubicBezTo>
                          <a:pt x="248127" y="346288"/>
                          <a:pt x="232758" y="303110"/>
                          <a:pt x="0" y="346193"/>
                        </a:cubicBezTo>
                        <a:cubicBezTo>
                          <a:pt x="-21832" y="220181"/>
                          <a:pt x="22395" y="757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5A25E8-0135-AE3E-75E6-8C9AAF7ABC90}"/>
              </a:ext>
            </a:extLst>
          </p:cNvPr>
          <p:cNvSpPr/>
          <p:nvPr/>
        </p:nvSpPr>
        <p:spPr>
          <a:xfrm>
            <a:off x="6346170" y="4654958"/>
            <a:ext cx="980038" cy="3642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hitch</a:t>
            </a:r>
            <a:r>
              <a:rPr lang="fr-AM" sz="1400" dirty="0">
                <a:solidFill>
                  <a:schemeClr val="tx1"/>
                </a:solidFill>
              </a:rPr>
              <a:t>-up subord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EB78826-8800-EB57-07D6-0096D974E5EB}"/>
              </a:ext>
            </a:extLst>
          </p:cNvPr>
          <p:cNvSpPr/>
          <p:nvPr/>
        </p:nvSpPr>
        <p:spPr>
          <a:xfrm>
            <a:off x="6732705" y="1790740"/>
            <a:ext cx="1173265" cy="36429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W</a:t>
            </a:r>
            <a:r>
              <a:rPr lang="fr-AM" sz="1100" dirty="0">
                <a:solidFill>
                  <a:schemeClr val="tx1"/>
                </a:solidFill>
              </a:rPr>
              <a:t>-/d-relatives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37D17283-ADF4-81DB-8D83-FDA82C5B02DE}"/>
              </a:ext>
            </a:extLst>
          </p:cNvPr>
          <p:cNvCxnSpPr>
            <a:cxnSpLocks/>
          </p:cNvCxnSpPr>
          <p:nvPr/>
        </p:nvCxnSpPr>
        <p:spPr>
          <a:xfrm flipV="1">
            <a:off x="7058088" y="2107443"/>
            <a:ext cx="43652" cy="2679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D758A1DB-2276-5D81-2FAE-59CB9524EDB4}"/>
              </a:ext>
            </a:extLst>
          </p:cNvPr>
          <p:cNvCxnSpPr>
            <a:cxnSpLocks/>
          </p:cNvCxnSpPr>
          <p:nvPr/>
        </p:nvCxnSpPr>
        <p:spPr>
          <a:xfrm flipH="1" flipV="1">
            <a:off x="7652043" y="1361022"/>
            <a:ext cx="1115793" cy="3359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68E15A21-FCE4-C256-A59D-276B752B452F}"/>
              </a:ext>
            </a:extLst>
          </p:cNvPr>
          <p:cNvSpPr/>
          <p:nvPr/>
        </p:nvSpPr>
        <p:spPr>
          <a:xfrm>
            <a:off x="5357478" y="4628829"/>
            <a:ext cx="947299" cy="32804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900" dirty="0"/>
              <a:t>V2-embedders</a:t>
            </a:r>
          </a:p>
          <a:p>
            <a:pPr algn="ctr"/>
            <a:r>
              <a:rPr lang="fr-AM" sz="1050" dirty="0"/>
              <a:t>-sub, -coord</a:t>
            </a:r>
            <a:endParaRPr lang="fr-AM" sz="10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68C4CA9-6C88-D7C2-85D4-7A620BDF5E1D}"/>
              </a:ext>
            </a:extLst>
          </p:cNvPr>
          <p:cNvSpPr/>
          <p:nvPr/>
        </p:nvSpPr>
        <p:spPr>
          <a:xfrm>
            <a:off x="4258848" y="5066226"/>
            <a:ext cx="1247383" cy="35322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C00000"/>
                </a:solidFill>
                <a:highlight>
                  <a:srgbClr val="FFFF00"/>
                </a:highlight>
              </a:rPr>
              <a:t>P</a:t>
            </a:r>
            <a:r>
              <a:rPr lang="fr-AM" sz="1200" dirty="0">
                <a:solidFill>
                  <a:srgbClr val="C00000"/>
                </a:solidFill>
                <a:highlight>
                  <a:srgbClr val="FFFF00"/>
                </a:highlight>
              </a:rPr>
              <a:t>arataxis</a:t>
            </a:r>
            <a:r>
              <a:rPr lang="fr-AM" sz="1200" dirty="0"/>
              <a:t>/coord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104821-04C2-79DE-9055-6C798E472B9D}"/>
              </a:ext>
            </a:extLst>
          </p:cNvPr>
          <p:cNvSpPr/>
          <p:nvPr/>
        </p:nvSpPr>
        <p:spPr>
          <a:xfrm>
            <a:off x="5788888" y="5069389"/>
            <a:ext cx="4228801" cy="346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H</a:t>
            </a:r>
            <a:r>
              <a:rPr lang="fr-AM" dirty="0"/>
              <a:t>ypotaxis/subordination</a:t>
            </a:r>
          </a:p>
        </p:txBody>
      </p:sp>
      <p:sp>
        <p:nvSpPr>
          <p:cNvPr id="58" name="Parallélogramme 57">
            <a:extLst>
              <a:ext uri="{FF2B5EF4-FFF2-40B4-BE49-F238E27FC236}">
                <a16:creationId xmlns:a16="http://schemas.microsoft.com/office/drawing/2014/main" id="{AC9B1251-BB4E-9B08-4F6A-E7037695E6C9}"/>
              </a:ext>
            </a:extLst>
          </p:cNvPr>
          <p:cNvSpPr/>
          <p:nvPr/>
        </p:nvSpPr>
        <p:spPr>
          <a:xfrm>
            <a:off x="4334004" y="5439740"/>
            <a:ext cx="1111685" cy="364299"/>
          </a:xfrm>
          <a:prstGeom prst="parallelogram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sz="1100" dirty="0"/>
          </a:p>
        </p:txBody>
      </p:sp>
      <p:sp>
        <p:nvSpPr>
          <p:cNvPr id="59" name="Parallélogramme 58">
            <a:extLst>
              <a:ext uri="{FF2B5EF4-FFF2-40B4-BE49-F238E27FC236}">
                <a16:creationId xmlns:a16="http://schemas.microsoft.com/office/drawing/2014/main" id="{3FC89CA9-392B-15E7-9C17-3C17DFD7F689}"/>
              </a:ext>
            </a:extLst>
          </p:cNvPr>
          <p:cNvSpPr/>
          <p:nvPr/>
        </p:nvSpPr>
        <p:spPr>
          <a:xfrm rot="10800000">
            <a:off x="5357479" y="5443859"/>
            <a:ext cx="2467103" cy="364299"/>
          </a:xfrm>
          <a:prstGeom prst="parallelogram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6F60230-EFDB-450D-02FE-17FEC549CCFB}"/>
              </a:ext>
            </a:extLst>
          </p:cNvPr>
          <p:cNvSpPr txBox="1"/>
          <p:nvPr/>
        </p:nvSpPr>
        <p:spPr>
          <a:xfrm>
            <a:off x="4690862" y="5444989"/>
            <a:ext cx="308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  <a:r>
              <a:rPr lang="fr-AM" dirty="0"/>
              <a:t>-coordination</a:t>
            </a:r>
          </a:p>
          <a:p>
            <a:endParaRPr lang="fr-AM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08831BE-7780-49BF-4BCB-F546A19C6673}"/>
              </a:ext>
            </a:extLst>
          </p:cNvPr>
          <p:cNvSpPr/>
          <p:nvPr/>
        </p:nvSpPr>
        <p:spPr>
          <a:xfrm>
            <a:off x="8796259" y="5459179"/>
            <a:ext cx="1221432" cy="3301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D</a:t>
            </a:r>
            <a:r>
              <a:rPr lang="fr-AM" sz="1200" dirty="0"/>
              <a:t>-subordination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83B225-C902-3985-73CD-F6F67D3BCD4C}"/>
              </a:ext>
            </a:extLst>
          </p:cNvPr>
          <p:cNvSpPr/>
          <p:nvPr/>
        </p:nvSpPr>
        <p:spPr>
          <a:xfrm>
            <a:off x="3048518" y="3666788"/>
            <a:ext cx="793790" cy="50175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FD9A878-8C97-76A3-564E-36AD936BF2AE}"/>
              </a:ext>
            </a:extLst>
          </p:cNvPr>
          <p:cNvSpPr/>
          <p:nvPr/>
        </p:nvSpPr>
        <p:spPr>
          <a:xfrm>
            <a:off x="4889974" y="3660683"/>
            <a:ext cx="661383" cy="517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 coord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B98D25-4E62-7AC3-09F9-9FAE5D68316C}"/>
              </a:ext>
            </a:extLst>
          </p:cNvPr>
          <p:cNvSpPr/>
          <p:nvPr/>
        </p:nvSpPr>
        <p:spPr>
          <a:xfrm>
            <a:off x="3947655" y="3672458"/>
            <a:ext cx="793790" cy="5179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Sem. coord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B2757E4-26A5-504B-12AA-318C977DDC2D}"/>
              </a:ext>
            </a:extLst>
          </p:cNvPr>
          <p:cNvSpPr/>
          <p:nvPr/>
        </p:nvSpPr>
        <p:spPr>
          <a:xfrm>
            <a:off x="4361655" y="2590737"/>
            <a:ext cx="1052684" cy="4375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Nucleus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2F4CAFD-8058-379E-FA1C-C672C01D79BF}"/>
              </a:ext>
            </a:extLst>
          </p:cNvPr>
          <p:cNvSpPr/>
          <p:nvPr/>
        </p:nvSpPr>
        <p:spPr>
          <a:xfrm>
            <a:off x="5563643" y="2581420"/>
            <a:ext cx="8916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Satellite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880B49-6ED7-5241-B649-2AF823D51677}"/>
              </a:ext>
            </a:extLst>
          </p:cNvPr>
          <p:cNvSpPr/>
          <p:nvPr/>
        </p:nvSpPr>
        <p:spPr>
          <a:xfrm>
            <a:off x="6509146" y="2590534"/>
            <a:ext cx="11157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epexegese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FEBA9BF-4D19-FBA6-EB36-FBC14E9CD785}"/>
              </a:ext>
            </a:extLst>
          </p:cNvPr>
          <p:cNvSpPr/>
          <p:nvPr/>
        </p:nvSpPr>
        <p:spPr>
          <a:xfrm>
            <a:off x="7720220" y="2581420"/>
            <a:ext cx="11157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Satellite régi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579799-892A-9A3F-A741-A62E4EBD6C99}"/>
              </a:ext>
            </a:extLst>
          </p:cNvPr>
          <p:cNvSpPr/>
          <p:nvPr/>
        </p:nvSpPr>
        <p:spPr>
          <a:xfrm>
            <a:off x="9017698" y="2578874"/>
            <a:ext cx="938986" cy="4178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  <a:r>
              <a:rPr lang="fr-AM" dirty="0"/>
              <a:t>égi lié</a:t>
            </a:r>
          </a:p>
        </p:txBody>
      </p:sp>
    </p:spTree>
    <p:extLst>
      <p:ext uri="{BB962C8B-B14F-4D97-AF65-F5344CB8AC3E}">
        <p14:creationId xmlns:p14="http://schemas.microsoft.com/office/powerpoint/2010/main" val="2943952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35A89-F792-9B83-F471-E960141D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84" y="215316"/>
            <a:ext cx="10798479" cy="892425"/>
          </a:xfrm>
        </p:spPr>
        <p:txBody>
          <a:bodyPr>
            <a:normAutofit fontScale="90000"/>
          </a:bodyPr>
          <a:lstStyle/>
          <a:p>
            <a:r>
              <a:rPr lang="fr-FR" sz="3400" b="1" dirty="0" err="1"/>
              <a:t>Correspondaces</a:t>
            </a:r>
            <a:r>
              <a:rPr lang="fr-FR" sz="3400" b="1" dirty="0"/>
              <a:t> </a:t>
            </a:r>
            <a:r>
              <a:rPr lang="fr-FR" sz="3400" b="1" dirty="0" err="1"/>
              <a:t>between</a:t>
            </a:r>
            <a:r>
              <a:rPr lang="fr-FR" sz="3400" b="1" dirty="0"/>
              <a:t> </a:t>
            </a:r>
            <a:r>
              <a:rPr lang="fr-FR" sz="3400" b="1" dirty="0" err="1"/>
              <a:t>categories</a:t>
            </a:r>
            <a:r>
              <a:rPr lang="fr-FR" sz="3400" b="1" dirty="0"/>
              <a:t>: </a:t>
            </a:r>
            <a:r>
              <a:rPr lang="fr-CH" sz="3400" b="1" dirty="0" err="1"/>
              <a:t>syntactic</a:t>
            </a:r>
            <a:r>
              <a:rPr lang="fr-CH" sz="3400" b="1" dirty="0"/>
              <a:t> </a:t>
            </a:r>
            <a:r>
              <a:rPr lang="fr-CH" sz="3400" b="1" dirty="0" err="1"/>
              <a:t>delimitation</a:t>
            </a:r>
            <a:r>
              <a:rPr lang="fr-CH" sz="3400" b="1" dirty="0"/>
              <a:t>: </a:t>
            </a:r>
            <a:r>
              <a:rPr lang="fr-CH" sz="3400" b="1" dirty="0">
                <a:solidFill>
                  <a:srgbClr val="C00000"/>
                </a:solidFill>
              </a:rPr>
              <a:t>Coordination</a:t>
            </a:r>
            <a:r>
              <a:rPr lang="fr-CH" sz="3400" b="1" dirty="0"/>
              <a:t> vs. </a:t>
            </a:r>
            <a:r>
              <a:rPr lang="fr-CH" sz="3400" b="1" dirty="0">
                <a:solidFill>
                  <a:srgbClr val="0070C0"/>
                </a:solidFill>
              </a:rPr>
              <a:t>subordination</a:t>
            </a:r>
            <a:endParaRPr lang="fr-AM" sz="3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90ECF-3D80-16B7-CB19-88FAF484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554"/>
            <a:ext cx="10515600" cy="4889631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AM" sz="3200" dirty="0"/>
              <a:t>Verstraete</a:t>
            </a:r>
          </a:p>
          <a:p>
            <a:endParaRPr lang="fr-AM" sz="3200" dirty="0"/>
          </a:p>
          <a:p>
            <a:r>
              <a:rPr lang="fr-AM" sz="3200" dirty="0"/>
              <a:t>Haegeman</a:t>
            </a:r>
          </a:p>
          <a:p>
            <a:pPr marL="0" indent="0">
              <a:buNone/>
            </a:pPr>
            <a:endParaRPr lang="fr-AM" sz="3200" dirty="0"/>
          </a:p>
          <a:p>
            <a:r>
              <a:rPr lang="fr-AM" sz="3200" dirty="0"/>
              <a:t>Approche Pronominale</a:t>
            </a:r>
          </a:p>
          <a:p>
            <a:r>
              <a:rPr lang="fr-AM" sz="3200" dirty="0"/>
              <a:t>Cullicover &amp;				-	- 			-</a:t>
            </a:r>
          </a:p>
          <a:p>
            <a:r>
              <a:rPr lang="fr-AM" sz="3200" dirty="0"/>
              <a:t>Jackendoff	</a:t>
            </a:r>
          </a:p>
          <a:p>
            <a:r>
              <a:rPr lang="fr-AM" sz="3200" dirty="0"/>
              <a:t>Belyaev</a:t>
            </a:r>
          </a:p>
          <a:p>
            <a:r>
              <a:rPr lang="fr-AM" sz="3200" dirty="0"/>
              <a:t>Ducrot</a:t>
            </a:r>
          </a:p>
          <a:p>
            <a:r>
              <a:rPr lang="fr-AM" sz="3200" dirty="0"/>
              <a:t>Pasch &amp; al 2003	</a:t>
            </a:r>
          </a:p>
          <a:p>
            <a:r>
              <a:rPr lang="fr-AM" sz="3200" dirty="0"/>
              <a:t>RST, Bluhdorn</a:t>
            </a:r>
          </a:p>
          <a:p>
            <a:r>
              <a:rPr lang="fr-AM" dirty="0"/>
              <a:t>SDRT	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492FF0-731C-9964-2530-86D6A6DD2087}"/>
              </a:ext>
            </a:extLst>
          </p:cNvPr>
          <p:cNvSpPr/>
          <p:nvPr/>
        </p:nvSpPr>
        <p:spPr>
          <a:xfrm>
            <a:off x="4334004" y="1126124"/>
            <a:ext cx="1192110" cy="49169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A2790-BA72-09B0-FB52-262DD20B4AF0}"/>
              </a:ext>
            </a:extLst>
          </p:cNvPr>
          <p:cNvSpPr/>
          <p:nvPr/>
        </p:nvSpPr>
        <p:spPr>
          <a:xfrm>
            <a:off x="5581385" y="1129696"/>
            <a:ext cx="926927" cy="49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Modal sub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374C7-2B85-A44C-0F57-156AE9E9B868}"/>
              </a:ext>
            </a:extLst>
          </p:cNvPr>
          <p:cNvSpPr/>
          <p:nvPr/>
        </p:nvSpPr>
        <p:spPr>
          <a:xfrm>
            <a:off x="9017698" y="1122856"/>
            <a:ext cx="926927" cy="49169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Bound</a:t>
            </a:r>
          </a:p>
          <a:p>
            <a:pPr algn="ctr"/>
            <a:r>
              <a:rPr lang="fr-AM" dirty="0"/>
              <a:t>subord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EC1F7-3AEC-37BD-3BAE-D772031BFA2C}"/>
              </a:ext>
            </a:extLst>
          </p:cNvPr>
          <p:cNvSpPr/>
          <p:nvPr/>
        </p:nvSpPr>
        <p:spPr>
          <a:xfrm>
            <a:off x="6885657" y="1122279"/>
            <a:ext cx="926927" cy="49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Free</a:t>
            </a:r>
          </a:p>
          <a:p>
            <a:pPr algn="ctr"/>
            <a:r>
              <a:rPr lang="fr-AM" dirty="0"/>
              <a:t>sub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A283D323-DE10-EEA3-D2EC-285818A95458}"/>
              </a:ext>
            </a:extLst>
          </p:cNvPr>
          <p:cNvSpPr/>
          <p:nvPr/>
        </p:nvSpPr>
        <p:spPr>
          <a:xfrm>
            <a:off x="5723240" y="2191558"/>
            <a:ext cx="2180048" cy="3481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PAC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926EC9D-BEB8-82B6-13C7-0A16B5BB5904}"/>
              </a:ext>
            </a:extLst>
          </p:cNvPr>
          <p:cNvSpPr/>
          <p:nvPr/>
        </p:nvSpPr>
        <p:spPr>
          <a:xfrm>
            <a:off x="9017697" y="1886080"/>
            <a:ext cx="926928" cy="54027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CAC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462A42-D8A9-B316-8583-14E2A64C1625}"/>
              </a:ext>
            </a:extLst>
          </p:cNvPr>
          <p:cNvSpPr/>
          <p:nvPr/>
        </p:nvSpPr>
        <p:spPr>
          <a:xfrm>
            <a:off x="3064226" y="3040564"/>
            <a:ext cx="1262468" cy="5017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sub-ed coord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AB0444-B071-5689-72F0-056B9A1F2535}"/>
              </a:ext>
            </a:extLst>
          </p:cNvPr>
          <p:cNvSpPr/>
          <p:nvPr/>
        </p:nvSpPr>
        <p:spPr>
          <a:xfrm>
            <a:off x="4414867" y="3064852"/>
            <a:ext cx="1179537" cy="49403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em-ly coord-ed coord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2D46AA-C33B-B8CA-B72B-6683BCF98264}"/>
              </a:ext>
            </a:extLst>
          </p:cNvPr>
          <p:cNvSpPr/>
          <p:nvPr/>
        </p:nvSpPr>
        <p:spPr>
          <a:xfrm>
            <a:off x="2956142" y="4198179"/>
            <a:ext cx="1302706" cy="4272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H</a:t>
            </a:r>
            <a:r>
              <a:rPr lang="fr-AM" sz="1600" dirty="0"/>
              <a:t>ypotactic</a:t>
            </a:r>
          </a:p>
          <a:p>
            <a:pPr algn="ctr"/>
            <a:r>
              <a:rPr lang="fr-FR" sz="1600" dirty="0"/>
              <a:t>C</a:t>
            </a:r>
            <a:r>
              <a:rPr lang="fr-AM" sz="1600" dirty="0"/>
              <a:t>oord.-tion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54E0D9-49F7-7624-0E34-DB7907F161D5}"/>
              </a:ext>
            </a:extLst>
          </p:cNvPr>
          <p:cNvSpPr/>
          <p:nvPr/>
        </p:nvSpPr>
        <p:spPr>
          <a:xfrm>
            <a:off x="4324187" y="4196344"/>
            <a:ext cx="1179537" cy="4272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/>
              <a:t>Paratactic</a:t>
            </a:r>
            <a:r>
              <a:rPr lang="fr-CH" sz="1600" dirty="0"/>
              <a:t> </a:t>
            </a:r>
            <a:r>
              <a:rPr lang="fr-CH" sz="1600" dirty="0" err="1"/>
              <a:t>coord-tion</a:t>
            </a:r>
            <a:endParaRPr lang="fr-AM" sz="16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8EA84B-2374-13F8-EADD-5E18A10B0044}"/>
              </a:ext>
            </a:extLst>
          </p:cNvPr>
          <p:cNvSpPr/>
          <p:nvPr/>
        </p:nvSpPr>
        <p:spPr>
          <a:xfrm>
            <a:off x="5629948" y="4216003"/>
            <a:ext cx="2194634" cy="429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paratactic</a:t>
            </a:r>
          </a:p>
          <a:p>
            <a:pPr algn="ctr"/>
            <a:r>
              <a:rPr lang="fr-AM" dirty="0"/>
              <a:t>subordination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A0E0A17-5D86-B2A2-7B48-2B89407FE924}"/>
              </a:ext>
            </a:extLst>
          </p:cNvPr>
          <p:cNvSpPr/>
          <p:nvPr/>
        </p:nvSpPr>
        <p:spPr>
          <a:xfrm>
            <a:off x="9090762" y="4165717"/>
            <a:ext cx="968321" cy="41789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H</a:t>
            </a:r>
            <a:r>
              <a:rPr lang="fr-AM" dirty="0"/>
              <a:t>ptc-ic</a:t>
            </a:r>
          </a:p>
          <a:p>
            <a:pPr algn="ctr"/>
            <a:r>
              <a:rPr lang="fr-FR" dirty="0"/>
              <a:t>S</a:t>
            </a:r>
            <a:r>
              <a:rPr lang="fr-AM" dirty="0"/>
              <a:t>ubord.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4BBE13-CD9B-CA04-44F1-6AFA8A0C5483}"/>
              </a:ext>
            </a:extLst>
          </p:cNvPr>
          <p:cNvSpPr/>
          <p:nvPr/>
        </p:nvSpPr>
        <p:spPr>
          <a:xfrm>
            <a:off x="4349527" y="4654958"/>
            <a:ext cx="926927" cy="33559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6371A4-0450-EA76-40F9-734AA8640164}"/>
              </a:ext>
            </a:extLst>
          </p:cNvPr>
          <p:cNvSpPr/>
          <p:nvPr/>
        </p:nvSpPr>
        <p:spPr>
          <a:xfrm>
            <a:off x="9165098" y="4656165"/>
            <a:ext cx="926927" cy="37721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subord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2460DC-0DF2-2220-6BC0-9ABA8009512F}"/>
              </a:ext>
            </a:extLst>
          </p:cNvPr>
          <p:cNvSpPr/>
          <p:nvPr/>
        </p:nvSpPr>
        <p:spPr>
          <a:xfrm>
            <a:off x="7403407" y="4685325"/>
            <a:ext cx="1737344" cy="322164"/>
          </a:xfrm>
          <a:prstGeom prst="rect">
            <a:avLst/>
          </a:prstGeom>
          <a:solidFill>
            <a:schemeClr val="accent1"/>
          </a:solidFill>
          <a:ln w="3175">
            <a:prstDash val="lgDash"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1737344"/>
                      <a:gd name="connsiteY0" fmla="*/ 0 h 322164"/>
                      <a:gd name="connsiteX1" fmla="*/ 544368 w 1737344"/>
                      <a:gd name="connsiteY1" fmla="*/ 0 h 322164"/>
                      <a:gd name="connsiteX2" fmla="*/ 1088736 w 1737344"/>
                      <a:gd name="connsiteY2" fmla="*/ 0 h 322164"/>
                      <a:gd name="connsiteX3" fmla="*/ 1737344 w 1737344"/>
                      <a:gd name="connsiteY3" fmla="*/ 0 h 322164"/>
                      <a:gd name="connsiteX4" fmla="*/ 1737344 w 1737344"/>
                      <a:gd name="connsiteY4" fmla="*/ 322164 h 322164"/>
                      <a:gd name="connsiteX5" fmla="*/ 1210350 w 1737344"/>
                      <a:gd name="connsiteY5" fmla="*/ 322164 h 322164"/>
                      <a:gd name="connsiteX6" fmla="*/ 683355 w 1737344"/>
                      <a:gd name="connsiteY6" fmla="*/ 322164 h 322164"/>
                      <a:gd name="connsiteX7" fmla="*/ 0 w 1737344"/>
                      <a:gd name="connsiteY7" fmla="*/ 322164 h 322164"/>
                      <a:gd name="connsiteX8" fmla="*/ 0 w 1737344"/>
                      <a:gd name="connsiteY8" fmla="*/ 0 h 322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7344" h="322164" fill="none" extrusionOk="0">
                        <a:moveTo>
                          <a:pt x="0" y="0"/>
                        </a:moveTo>
                        <a:cubicBezTo>
                          <a:pt x="171726" y="-25136"/>
                          <a:pt x="399123" y="50818"/>
                          <a:pt x="544368" y="0"/>
                        </a:cubicBezTo>
                        <a:cubicBezTo>
                          <a:pt x="689613" y="-50818"/>
                          <a:pt x="909248" y="64253"/>
                          <a:pt x="1088736" y="0"/>
                        </a:cubicBezTo>
                        <a:cubicBezTo>
                          <a:pt x="1268224" y="-64253"/>
                          <a:pt x="1475904" y="22860"/>
                          <a:pt x="1737344" y="0"/>
                        </a:cubicBezTo>
                        <a:cubicBezTo>
                          <a:pt x="1748942" y="105528"/>
                          <a:pt x="1736616" y="163718"/>
                          <a:pt x="1737344" y="322164"/>
                        </a:cubicBezTo>
                        <a:cubicBezTo>
                          <a:pt x="1537228" y="359048"/>
                          <a:pt x="1438396" y="318497"/>
                          <a:pt x="1210350" y="322164"/>
                        </a:cubicBezTo>
                        <a:cubicBezTo>
                          <a:pt x="982304" y="325831"/>
                          <a:pt x="856802" y="277758"/>
                          <a:pt x="683355" y="322164"/>
                        </a:cubicBezTo>
                        <a:cubicBezTo>
                          <a:pt x="509908" y="366570"/>
                          <a:pt x="337279" y="275706"/>
                          <a:pt x="0" y="322164"/>
                        </a:cubicBezTo>
                        <a:cubicBezTo>
                          <a:pt x="-18363" y="242801"/>
                          <a:pt x="20926" y="102154"/>
                          <a:pt x="0" y="0"/>
                        </a:cubicBezTo>
                        <a:close/>
                      </a:path>
                      <a:path w="1737344" h="322164" stroke="0" extrusionOk="0">
                        <a:moveTo>
                          <a:pt x="0" y="0"/>
                        </a:moveTo>
                        <a:cubicBezTo>
                          <a:pt x="239578" y="-50097"/>
                          <a:pt x="324994" y="11884"/>
                          <a:pt x="544368" y="0"/>
                        </a:cubicBezTo>
                        <a:cubicBezTo>
                          <a:pt x="763742" y="-11884"/>
                          <a:pt x="971204" y="8184"/>
                          <a:pt x="1158229" y="0"/>
                        </a:cubicBezTo>
                        <a:cubicBezTo>
                          <a:pt x="1345254" y="-8184"/>
                          <a:pt x="1466429" y="62100"/>
                          <a:pt x="1737344" y="0"/>
                        </a:cubicBezTo>
                        <a:cubicBezTo>
                          <a:pt x="1748744" y="72756"/>
                          <a:pt x="1708370" y="212083"/>
                          <a:pt x="1737344" y="322164"/>
                        </a:cubicBezTo>
                        <a:cubicBezTo>
                          <a:pt x="1602264" y="356829"/>
                          <a:pt x="1399767" y="278548"/>
                          <a:pt x="1140856" y="322164"/>
                        </a:cubicBezTo>
                        <a:cubicBezTo>
                          <a:pt x="881945" y="365780"/>
                          <a:pt x="734692" y="312474"/>
                          <a:pt x="526994" y="322164"/>
                        </a:cubicBezTo>
                        <a:cubicBezTo>
                          <a:pt x="319296" y="331854"/>
                          <a:pt x="160788" y="287170"/>
                          <a:pt x="0" y="322164"/>
                        </a:cubicBezTo>
                        <a:cubicBezTo>
                          <a:pt x="-7895" y="194671"/>
                          <a:pt x="30741" y="7773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5A25E8-0135-AE3E-75E6-8C9AAF7ABC90}"/>
              </a:ext>
            </a:extLst>
          </p:cNvPr>
          <p:cNvSpPr/>
          <p:nvPr/>
        </p:nvSpPr>
        <p:spPr>
          <a:xfrm>
            <a:off x="6346170" y="4654958"/>
            <a:ext cx="980038" cy="36429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hitch</a:t>
            </a:r>
            <a:r>
              <a:rPr lang="fr-AM" sz="1400" dirty="0">
                <a:solidFill>
                  <a:schemeClr val="tx1"/>
                </a:solidFill>
              </a:rPr>
              <a:t>-up subord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8E15A21-FCE4-C256-A59D-276B752B452F}"/>
              </a:ext>
            </a:extLst>
          </p:cNvPr>
          <p:cNvSpPr/>
          <p:nvPr/>
        </p:nvSpPr>
        <p:spPr>
          <a:xfrm>
            <a:off x="5357478" y="4628829"/>
            <a:ext cx="964345" cy="3904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000" dirty="0"/>
              <a:t>V2-embedders</a:t>
            </a:r>
          </a:p>
          <a:p>
            <a:pPr algn="ctr"/>
            <a:r>
              <a:rPr lang="fr-AM" sz="1100" dirty="0"/>
              <a:t>-sub, -coord</a:t>
            </a:r>
            <a:endParaRPr lang="fr-AM" sz="105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68C4CA9-6C88-D7C2-85D4-7A620BDF5E1D}"/>
              </a:ext>
            </a:extLst>
          </p:cNvPr>
          <p:cNvSpPr/>
          <p:nvPr/>
        </p:nvSpPr>
        <p:spPr>
          <a:xfrm>
            <a:off x="4258848" y="5066226"/>
            <a:ext cx="1247383" cy="35322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C00000"/>
                </a:solidFill>
                <a:highlight>
                  <a:srgbClr val="FFFF00"/>
                </a:highlight>
              </a:rPr>
              <a:t>P</a:t>
            </a:r>
            <a:r>
              <a:rPr lang="fr-AM" sz="1200" dirty="0">
                <a:solidFill>
                  <a:srgbClr val="C00000"/>
                </a:solidFill>
                <a:highlight>
                  <a:srgbClr val="FFFF00"/>
                </a:highlight>
              </a:rPr>
              <a:t>arataxis</a:t>
            </a:r>
            <a:r>
              <a:rPr lang="fr-AM" sz="1200" dirty="0"/>
              <a:t>/coord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104821-04C2-79DE-9055-6C798E472B9D}"/>
              </a:ext>
            </a:extLst>
          </p:cNvPr>
          <p:cNvSpPr/>
          <p:nvPr/>
        </p:nvSpPr>
        <p:spPr>
          <a:xfrm>
            <a:off x="5788888" y="5069389"/>
            <a:ext cx="4228801" cy="346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H</a:t>
            </a:r>
            <a:r>
              <a:rPr lang="fr-AM" dirty="0"/>
              <a:t>ypotaxis/subordination</a:t>
            </a:r>
          </a:p>
        </p:txBody>
      </p:sp>
      <p:sp>
        <p:nvSpPr>
          <p:cNvPr id="58" name="Parallélogramme 57">
            <a:extLst>
              <a:ext uri="{FF2B5EF4-FFF2-40B4-BE49-F238E27FC236}">
                <a16:creationId xmlns:a16="http://schemas.microsoft.com/office/drawing/2014/main" id="{AC9B1251-BB4E-9B08-4F6A-E7037695E6C9}"/>
              </a:ext>
            </a:extLst>
          </p:cNvPr>
          <p:cNvSpPr/>
          <p:nvPr/>
        </p:nvSpPr>
        <p:spPr>
          <a:xfrm>
            <a:off x="4334004" y="5439740"/>
            <a:ext cx="1111685" cy="364299"/>
          </a:xfrm>
          <a:prstGeom prst="parallelogram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sz="1100" dirty="0"/>
          </a:p>
        </p:txBody>
      </p:sp>
      <p:sp>
        <p:nvSpPr>
          <p:cNvPr id="59" name="Parallélogramme 58">
            <a:extLst>
              <a:ext uri="{FF2B5EF4-FFF2-40B4-BE49-F238E27FC236}">
                <a16:creationId xmlns:a16="http://schemas.microsoft.com/office/drawing/2014/main" id="{3FC89CA9-392B-15E7-9C17-3C17DFD7F689}"/>
              </a:ext>
            </a:extLst>
          </p:cNvPr>
          <p:cNvSpPr/>
          <p:nvPr/>
        </p:nvSpPr>
        <p:spPr>
          <a:xfrm rot="10800000">
            <a:off x="5357479" y="5443859"/>
            <a:ext cx="2467103" cy="364299"/>
          </a:xfrm>
          <a:prstGeom prst="parallelogram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6F60230-EFDB-450D-02FE-17FEC549CCFB}"/>
              </a:ext>
            </a:extLst>
          </p:cNvPr>
          <p:cNvSpPr txBox="1"/>
          <p:nvPr/>
        </p:nvSpPr>
        <p:spPr>
          <a:xfrm>
            <a:off x="4690862" y="5444989"/>
            <a:ext cx="308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  <a:r>
              <a:rPr lang="fr-AM" dirty="0"/>
              <a:t>-coordination</a:t>
            </a:r>
          </a:p>
          <a:p>
            <a:endParaRPr lang="fr-AM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08831BE-7780-49BF-4BCB-F546A19C6673}"/>
              </a:ext>
            </a:extLst>
          </p:cNvPr>
          <p:cNvSpPr/>
          <p:nvPr/>
        </p:nvSpPr>
        <p:spPr>
          <a:xfrm>
            <a:off x="8796259" y="5459179"/>
            <a:ext cx="1221432" cy="33012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D</a:t>
            </a:r>
            <a:r>
              <a:rPr lang="fr-AM" sz="1200" dirty="0"/>
              <a:t>-subordination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83B225-C902-3985-73CD-F6F67D3BCD4C}"/>
              </a:ext>
            </a:extLst>
          </p:cNvPr>
          <p:cNvSpPr/>
          <p:nvPr/>
        </p:nvSpPr>
        <p:spPr>
          <a:xfrm>
            <a:off x="3048518" y="3666788"/>
            <a:ext cx="793790" cy="5017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FD9A878-8C97-76A3-564E-36AD936BF2AE}"/>
              </a:ext>
            </a:extLst>
          </p:cNvPr>
          <p:cNvSpPr/>
          <p:nvPr/>
        </p:nvSpPr>
        <p:spPr>
          <a:xfrm>
            <a:off x="4889974" y="3660683"/>
            <a:ext cx="661383" cy="5179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 coord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B98D25-4E62-7AC3-09F9-9FAE5D68316C}"/>
              </a:ext>
            </a:extLst>
          </p:cNvPr>
          <p:cNvSpPr/>
          <p:nvPr/>
        </p:nvSpPr>
        <p:spPr>
          <a:xfrm>
            <a:off x="3947655" y="3672458"/>
            <a:ext cx="793790" cy="5179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Sem. coord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B2757E4-26A5-504B-12AA-318C977DDC2D}"/>
              </a:ext>
            </a:extLst>
          </p:cNvPr>
          <p:cNvSpPr/>
          <p:nvPr/>
        </p:nvSpPr>
        <p:spPr>
          <a:xfrm>
            <a:off x="4361655" y="2590737"/>
            <a:ext cx="1052684" cy="43755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Nucleus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2F4CAFD-8058-379E-FA1C-C672C01D79BF}"/>
              </a:ext>
            </a:extLst>
          </p:cNvPr>
          <p:cNvSpPr/>
          <p:nvPr/>
        </p:nvSpPr>
        <p:spPr>
          <a:xfrm>
            <a:off x="5563643" y="2581420"/>
            <a:ext cx="8916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Satellite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880B49-6ED7-5241-B649-2AF823D51677}"/>
              </a:ext>
            </a:extLst>
          </p:cNvPr>
          <p:cNvSpPr/>
          <p:nvPr/>
        </p:nvSpPr>
        <p:spPr>
          <a:xfrm>
            <a:off x="6509146" y="2590534"/>
            <a:ext cx="11157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epexegese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FEBA9BF-4D19-FBA6-EB36-FBC14E9CD785}"/>
              </a:ext>
            </a:extLst>
          </p:cNvPr>
          <p:cNvSpPr/>
          <p:nvPr/>
        </p:nvSpPr>
        <p:spPr>
          <a:xfrm>
            <a:off x="7720220" y="2581420"/>
            <a:ext cx="1115793" cy="417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Satellite régi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579799-892A-9A3F-A741-A62E4EBD6C99}"/>
              </a:ext>
            </a:extLst>
          </p:cNvPr>
          <p:cNvSpPr/>
          <p:nvPr/>
        </p:nvSpPr>
        <p:spPr>
          <a:xfrm>
            <a:off x="9017698" y="2578874"/>
            <a:ext cx="938986" cy="41789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  <a:r>
              <a:rPr lang="fr-AM" dirty="0"/>
              <a:t>égi lié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A507ED3C-A2C6-D287-1325-2EFEF80ECC4B}"/>
              </a:ext>
            </a:extLst>
          </p:cNvPr>
          <p:cNvSpPr/>
          <p:nvPr/>
        </p:nvSpPr>
        <p:spPr>
          <a:xfrm>
            <a:off x="4144371" y="1739300"/>
            <a:ext cx="3923590" cy="4916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>
                <a:solidFill>
                  <a:schemeClr val="tx1"/>
                </a:solidFill>
              </a:rPr>
              <a:t>                     NiC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9B4293E-ADEE-523A-9FAA-5E023343E491}"/>
              </a:ext>
            </a:extLst>
          </p:cNvPr>
          <p:cNvSpPr/>
          <p:nvPr/>
        </p:nvSpPr>
        <p:spPr>
          <a:xfrm>
            <a:off x="4419525" y="1799065"/>
            <a:ext cx="789140" cy="35699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V2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30AAEEEA-F3A6-63D2-2FD1-BA106164B139}"/>
              </a:ext>
            </a:extLst>
          </p:cNvPr>
          <p:cNvSpPr/>
          <p:nvPr/>
        </p:nvSpPr>
        <p:spPr>
          <a:xfrm>
            <a:off x="5294369" y="1801455"/>
            <a:ext cx="1090562" cy="3642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V-final</a:t>
            </a: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38248970-37D4-8CA8-1EBB-9F6DA6916C81}"/>
              </a:ext>
            </a:extLst>
          </p:cNvPr>
          <p:cNvSpPr/>
          <p:nvPr/>
        </p:nvSpPr>
        <p:spPr>
          <a:xfrm>
            <a:off x="6844139" y="1817809"/>
            <a:ext cx="1173265" cy="36429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W</a:t>
            </a:r>
            <a:r>
              <a:rPr lang="fr-AM" sz="1100" dirty="0">
                <a:solidFill>
                  <a:schemeClr val="tx1"/>
                </a:solidFill>
              </a:rPr>
              <a:t>-/d-relatives</a:t>
            </a:r>
          </a:p>
        </p:txBody>
      </p:sp>
    </p:spTree>
    <p:extLst>
      <p:ext uri="{BB962C8B-B14F-4D97-AF65-F5344CB8AC3E}">
        <p14:creationId xmlns:p14="http://schemas.microsoft.com/office/powerpoint/2010/main" val="814627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35A89-F792-9B83-F471-E960141D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84" y="215316"/>
            <a:ext cx="10798479" cy="892425"/>
          </a:xfrm>
        </p:spPr>
        <p:txBody>
          <a:bodyPr>
            <a:normAutofit fontScale="90000"/>
          </a:bodyPr>
          <a:lstStyle/>
          <a:p>
            <a:r>
              <a:rPr lang="fr-FR" sz="3400" b="1" dirty="0" err="1"/>
              <a:t>Correspondaces</a:t>
            </a:r>
            <a:r>
              <a:rPr lang="fr-FR" sz="3400" b="1" dirty="0"/>
              <a:t> </a:t>
            </a:r>
            <a:r>
              <a:rPr lang="fr-FR" sz="3400" b="1" dirty="0" err="1"/>
              <a:t>between</a:t>
            </a:r>
            <a:r>
              <a:rPr lang="fr-FR" sz="3400" b="1" dirty="0"/>
              <a:t> </a:t>
            </a:r>
            <a:r>
              <a:rPr lang="fr-FR" sz="3400" b="1" dirty="0" err="1"/>
              <a:t>categories</a:t>
            </a:r>
            <a:r>
              <a:rPr lang="fr-FR" sz="3400" b="1" dirty="0"/>
              <a:t>: </a:t>
            </a:r>
            <a:r>
              <a:rPr lang="fr-CH" sz="3400" b="1" dirty="0" err="1"/>
              <a:t>semantic</a:t>
            </a:r>
            <a:r>
              <a:rPr lang="fr-CH" sz="3400" b="1" dirty="0"/>
              <a:t> </a:t>
            </a:r>
            <a:r>
              <a:rPr lang="fr-CH" sz="3400" b="1" dirty="0" err="1"/>
              <a:t>delimitation</a:t>
            </a:r>
            <a:r>
              <a:rPr lang="fr-CH" sz="3400" b="1" dirty="0"/>
              <a:t>: </a:t>
            </a:r>
            <a:r>
              <a:rPr lang="fr-CH" sz="3400" b="1" dirty="0">
                <a:solidFill>
                  <a:schemeClr val="accent4">
                    <a:lumMod val="75000"/>
                  </a:schemeClr>
                </a:solidFill>
              </a:rPr>
              <a:t>non-</a:t>
            </a:r>
            <a:r>
              <a:rPr lang="fr-CH" sz="3400" b="1" dirty="0" err="1">
                <a:solidFill>
                  <a:schemeClr val="accent4">
                    <a:lumMod val="75000"/>
                  </a:schemeClr>
                </a:solidFill>
              </a:rPr>
              <a:t>integration</a:t>
            </a:r>
            <a:r>
              <a:rPr lang="fr-CH" sz="3400" b="1" dirty="0"/>
              <a:t> vs. </a:t>
            </a:r>
            <a:r>
              <a:rPr lang="fr-CH" sz="3400" b="1" dirty="0" err="1">
                <a:solidFill>
                  <a:schemeClr val="accent6"/>
                </a:solidFill>
              </a:rPr>
              <a:t>illocutionary</a:t>
            </a:r>
            <a:r>
              <a:rPr lang="fr-CH" sz="3400" b="1" dirty="0">
                <a:solidFill>
                  <a:schemeClr val="accent6"/>
                </a:solidFill>
              </a:rPr>
              <a:t> </a:t>
            </a:r>
            <a:r>
              <a:rPr lang="fr-CH" sz="3400" b="1" dirty="0" err="1">
                <a:solidFill>
                  <a:schemeClr val="accent6"/>
                </a:solidFill>
              </a:rPr>
              <a:t>integration</a:t>
            </a:r>
            <a:endParaRPr lang="fr-AM" sz="34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90ECF-3D80-16B7-CB19-88FAF484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554"/>
            <a:ext cx="10515600" cy="4889631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AM" sz="3200" dirty="0"/>
              <a:t>Verstraete</a:t>
            </a:r>
          </a:p>
          <a:p>
            <a:endParaRPr lang="fr-AM" sz="3200" dirty="0"/>
          </a:p>
          <a:p>
            <a:r>
              <a:rPr lang="fr-AM" sz="3200" dirty="0"/>
              <a:t>Haegeman</a:t>
            </a:r>
          </a:p>
          <a:p>
            <a:pPr marL="0" indent="0">
              <a:buNone/>
            </a:pPr>
            <a:endParaRPr lang="fr-AM" sz="3200" dirty="0"/>
          </a:p>
          <a:p>
            <a:r>
              <a:rPr lang="fr-AM" sz="3200" dirty="0"/>
              <a:t>Approche Pronominale</a:t>
            </a:r>
          </a:p>
          <a:p>
            <a:r>
              <a:rPr lang="fr-AM" sz="3200" dirty="0"/>
              <a:t>Cullicover &amp;				-	- 			-</a:t>
            </a:r>
          </a:p>
          <a:p>
            <a:r>
              <a:rPr lang="fr-AM" sz="3200" dirty="0"/>
              <a:t>Jackendoff	</a:t>
            </a:r>
          </a:p>
          <a:p>
            <a:r>
              <a:rPr lang="fr-AM" sz="3200" dirty="0"/>
              <a:t>Belyaev</a:t>
            </a:r>
          </a:p>
          <a:p>
            <a:r>
              <a:rPr lang="fr-AM" sz="3200" dirty="0"/>
              <a:t>Ducrot</a:t>
            </a:r>
          </a:p>
          <a:p>
            <a:r>
              <a:rPr lang="fr-AM" sz="3200" dirty="0"/>
              <a:t>Pasch &amp; al 2003	</a:t>
            </a:r>
          </a:p>
          <a:p>
            <a:r>
              <a:rPr lang="fr-AM" sz="3200" dirty="0"/>
              <a:t>RST, Bluhdorn</a:t>
            </a:r>
          </a:p>
          <a:p>
            <a:r>
              <a:rPr lang="fr-AM" dirty="0"/>
              <a:t>SDRT	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492FF0-731C-9964-2530-86D6A6DD2087}"/>
              </a:ext>
            </a:extLst>
          </p:cNvPr>
          <p:cNvSpPr/>
          <p:nvPr/>
        </p:nvSpPr>
        <p:spPr>
          <a:xfrm>
            <a:off x="4334004" y="1126124"/>
            <a:ext cx="1192110" cy="4916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BA2790-BA72-09B0-FB52-262DD20B4AF0}"/>
              </a:ext>
            </a:extLst>
          </p:cNvPr>
          <p:cNvSpPr/>
          <p:nvPr/>
        </p:nvSpPr>
        <p:spPr>
          <a:xfrm>
            <a:off x="5581385" y="1129696"/>
            <a:ext cx="926927" cy="4916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Modal sub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374C7-2B85-A44C-0F57-156AE9E9B868}"/>
              </a:ext>
            </a:extLst>
          </p:cNvPr>
          <p:cNvSpPr/>
          <p:nvPr/>
        </p:nvSpPr>
        <p:spPr>
          <a:xfrm>
            <a:off x="9017698" y="1122856"/>
            <a:ext cx="926927" cy="49169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Bound</a:t>
            </a:r>
          </a:p>
          <a:p>
            <a:pPr algn="ctr"/>
            <a:r>
              <a:rPr lang="fr-AM" dirty="0"/>
              <a:t>subord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EC1F7-3AEC-37BD-3BAE-D772031BFA2C}"/>
              </a:ext>
            </a:extLst>
          </p:cNvPr>
          <p:cNvSpPr/>
          <p:nvPr/>
        </p:nvSpPr>
        <p:spPr>
          <a:xfrm>
            <a:off x="6885657" y="1122279"/>
            <a:ext cx="926927" cy="4916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Free</a:t>
            </a:r>
          </a:p>
          <a:p>
            <a:pPr algn="ctr"/>
            <a:r>
              <a:rPr lang="fr-AM" dirty="0"/>
              <a:t>sub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A283D323-DE10-EEA3-D2EC-285818A95458}"/>
              </a:ext>
            </a:extLst>
          </p:cNvPr>
          <p:cNvSpPr/>
          <p:nvPr/>
        </p:nvSpPr>
        <p:spPr>
          <a:xfrm>
            <a:off x="5723240" y="2191558"/>
            <a:ext cx="2180048" cy="348117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PAC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926EC9D-BEB8-82B6-13C7-0A16B5BB5904}"/>
              </a:ext>
            </a:extLst>
          </p:cNvPr>
          <p:cNvSpPr/>
          <p:nvPr/>
        </p:nvSpPr>
        <p:spPr>
          <a:xfrm>
            <a:off x="9017697" y="1886080"/>
            <a:ext cx="926928" cy="5402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CAC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462A42-D8A9-B316-8583-14E2A64C1625}"/>
              </a:ext>
            </a:extLst>
          </p:cNvPr>
          <p:cNvSpPr/>
          <p:nvPr/>
        </p:nvSpPr>
        <p:spPr>
          <a:xfrm>
            <a:off x="3064226" y="3040564"/>
            <a:ext cx="1262468" cy="501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sub-ed coord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AB0444-B071-5689-72F0-056B9A1F2535}"/>
              </a:ext>
            </a:extLst>
          </p:cNvPr>
          <p:cNvSpPr/>
          <p:nvPr/>
        </p:nvSpPr>
        <p:spPr>
          <a:xfrm>
            <a:off x="4414867" y="3064852"/>
            <a:ext cx="1179537" cy="4940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em-ly coord-ed coord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2D46AA-C33B-B8CA-B72B-6683BCF98264}"/>
              </a:ext>
            </a:extLst>
          </p:cNvPr>
          <p:cNvSpPr/>
          <p:nvPr/>
        </p:nvSpPr>
        <p:spPr>
          <a:xfrm>
            <a:off x="2956142" y="4198179"/>
            <a:ext cx="1302706" cy="4272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H</a:t>
            </a:r>
            <a:r>
              <a:rPr lang="fr-AM" sz="1600" dirty="0"/>
              <a:t>ypotactic</a:t>
            </a:r>
          </a:p>
          <a:p>
            <a:pPr algn="ctr"/>
            <a:r>
              <a:rPr lang="fr-FR" sz="1600" dirty="0"/>
              <a:t>C</a:t>
            </a:r>
            <a:r>
              <a:rPr lang="fr-AM" sz="1600" dirty="0"/>
              <a:t>oord.-tion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54E0D9-49F7-7624-0E34-DB7907F161D5}"/>
              </a:ext>
            </a:extLst>
          </p:cNvPr>
          <p:cNvSpPr/>
          <p:nvPr/>
        </p:nvSpPr>
        <p:spPr>
          <a:xfrm>
            <a:off x="4324187" y="4196344"/>
            <a:ext cx="1179537" cy="42722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err="1"/>
              <a:t>Paratactic</a:t>
            </a:r>
            <a:r>
              <a:rPr lang="fr-CH" sz="1600" dirty="0"/>
              <a:t> </a:t>
            </a:r>
            <a:r>
              <a:rPr lang="fr-CH" sz="1600" dirty="0" err="1"/>
              <a:t>coord-tion</a:t>
            </a:r>
            <a:endParaRPr lang="fr-AM" sz="16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8EA84B-2374-13F8-EADD-5E18A10B0044}"/>
              </a:ext>
            </a:extLst>
          </p:cNvPr>
          <p:cNvSpPr/>
          <p:nvPr/>
        </p:nvSpPr>
        <p:spPr>
          <a:xfrm>
            <a:off x="5629948" y="4216003"/>
            <a:ext cx="2194634" cy="42950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paratactic</a:t>
            </a:r>
          </a:p>
          <a:p>
            <a:pPr algn="ctr"/>
            <a:r>
              <a:rPr lang="fr-AM" sz="1600" dirty="0"/>
              <a:t>subordination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A0E0A17-5D86-B2A2-7B48-2B89407FE924}"/>
              </a:ext>
            </a:extLst>
          </p:cNvPr>
          <p:cNvSpPr/>
          <p:nvPr/>
        </p:nvSpPr>
        <p:spPr>
          <a:xfrm>
            <a:off x="9090762" y="4165717"/>
            <a:ext cx="968321" cy="41789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H</a:t>
            </a:r>
            <a:r>
              <a:rPr lang="fr-AM" dirty="0"/>
              <a:t>ptc-ic</a:t>
            </a:r>
          </a:p>
          <a:p>
            <a:pPr algn="ctr"/>
            <a:r>
              <a:rPr lang="fr-FR" dirty="0"/>
              <a:t>S</a:t>
            </a:r>
            <a:r>
              <a:rPr lang="fr-AM" dirty="0"/>
              <a:t>ubord.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4BBE13-CD9B-CA04-44F1-6AFA8A0C5483}"/>
              </a:ext>
            </a:extLst>
          </p:cNvPr>
          <p:cNvSpPr/>
          <p:nvPr/>
        </p:nvSpPr>
        <p:spPr>
          <a:xfrm>
            <a:off x="4349527" y="4654958"/>
            <a:ext cx="926927" cy="3355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coord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6371A4-0450-EA76-40F9-734AA8640164}"/>
              </a:ext>
            </a:extLst>
          </p:cNvPr>
          <p:cNvSpPr/>
          <p:nvPr/>
        </p:nvSpPr>
        <p:spPr>
          <a:xfrm>
            <a:off x="9165098" y="4656165"/>
            <a:ext cx="926927" cy="37721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subord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2460DC-0DF2-2220-6BC0-9ABA8009512F}"/>
              </a:ext>
            </a:extLst>
          </p:cNvPr>
          <p:cNvSpPr/>
          <p:nvPr/>
        </p:nvSpPr>
        <p:spPr>
          <a:xfrm>
            <a:off x="7403407" y="4685325"/>
            <a:ext cx="1737344" cy="32216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175">
            <a:prstDash val="lgDash"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1737344"/>
                      <a:gd name="connsiteY0" fmla="*/ 0 h 322164"/>
                      <a:gd name="connsiteX1" fmla="*/ 544368 w 1737344"/>
                      <a:gd name="connsiteY1" fmla="*/ 0 h 322164"/>
                      <a:gd name="connsiteX2" fmla="*/ 1088736 w 1737344"/>
                      <a:gd name="connsiteY2" fmla="*/ 0 h 322164"/>
                      <a:gd name="connsiteX3" fmla="*/ 1737344 w 1737344"/>
                      <a:gd name="connsiteY3" fmla="*/ 0 h 322164"/>
                      <a:gd name="connsiteX4" fmla="*/ 1737344 w 1737344"/>
                      <a:gd name="connsiteY4" fmla="*/ 322164 h 322164"/>
                      <a:gd name="connsiteX5" fmla="*/ 1210350 w 1737344"/>
                      <a:gd name="connsiteY5" fmla="*/ 322164 h 322164"/>
                      <a:gd name="connsiteX6" fmla="*/ 683355 w 1737344"/>
                      <a:gd name="connsiteY6" fmla="*/ 322164 h 322164"/>
                      <a:gd name="connsiteX7" fmla="*/ 0 w 1737344"/>
                      <a:gd name="connsiteY7" fmla="*/ 322164 h 322164"/>
                      <a:gd name="connsiteX8" fmla="*/ 0 w 1737344"/>
                      <a:gd name="connsiteY8" fmla="*/ 0 h 3221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7344" h="322164" fill="none" extrusionOk="0">
                        <a:moveTo>
                          <a:pt x="0" y="0"/>
                        </a:moveTo>
                        <a:cubicBezTo>
                          <a:pt x="171726" y="-25136"/>
                          <a:pt x="399123" y="50818"/>
                          <a:pt x="544368" y="0"/>
                        </a:cubicBezTo>
                        <a:cubicBezTo>
                          <a:pt x="689613" y="-50818"/>
                          <a:pt x="909248" y="64253"/>
                          <a:pt x="1088736" y="0"/>
                        </a:cubicBezTo>
                        <a:cubicBezTo>
                          <a:pt x="1268224" y="-64253"/>
                          <a:pt x="1475904" y="22860"/>
                          <a:pt x="1737344" y="0"/>
                        </a:cubicBezTo>
                        <a:cubicBezTo>
                          <a:pt x="1748942" y="105528"/>
                          <a:pt x="1736616" y="163718"/>
                          <a:pt x="1737344" y="322164"/>
                        </a:cubicBezTo>
                        <a:cubicBezTo>
                          <a:pt x="1537228" y="359048"/>
                          <a:pt x="1438396" y="318497"/>
                          <a:pt x="1210350" y="322164"/>
                        </a:cubicBezTo>
                        <a:cubicBezTo>
                          <a:pt x="982304" y="325831"/>
                          <a:pt x="856802" y="277758"/>
                          <a:pt x="683355" y="322164"/>
                        </a:cubicBezTo>
                        <a:cubicBezTo>
                          <a:pt x="509908" y="366570"/>
                          <a:pt x="337279" y="275706"/>
                          <a:pt x="0" y="322164"/>
                        </a:cubicBezTo>
                        <a:cubicBezTo>
                          <a:pt x="-18363" y="242801"/>
                          <a:pt x="20926" y="102154"/>
                          <a:pt x="0" y="0"/>
                        </a:cubicBezTo>
                        <a:close/>
                      </a:path>
                      <a:path w="1737344" h="322164" stroke="0" extrusionOk="0">
                        <a:moveTo>
                          <a:pt x="0" y="0"/>
                        </a:moveTo>
                        <a:cubicBezTo>
                          <a:pt x="239578" y="-50097"/>
                          <a:pt x="324994" y="11884"/>
                          <a:pt x="544368" y="0"/>
                        </a:cubicBezTo>
                        <a:cubicBezTo>
                          <a:pt x="763742" y="-11884"/>
                          <a:pt x="971204" y="8184"/>
                          <a:pt x="1158229" y="0"/>
                        </a:cubicBezTo>
                        <a:cubicBezTo>
                          <a:pt x="1345254" y="-8184"/>
                          <a:pt x="1466429" y="62100"/>
                          <a:pt x="1737344" y="0"/>
                        </a:cubicBezTo>
                        <a:cubicBezTo>
                          <a:pt x="1748744" y="72756"/>
                          <a:pt x="1708370" y="212083"/>
                          <a:pt x="1737344" y="322164"/>
                        </a:cubicBezTo>
                        <a:cubicBezTo>
                          <a:pt x="1602264" y="356829"/>
                          <a:pt x="1399767" y="278548"/>
                          <a:pt x="1140856" y="322164"/>
                        </a:cubicBezTo>
                        <a:cubicBezTo>
                          <a:pt x="881945" y="365780"/>
                          <a:pt x="734692" y="312474"/>
                          <a:pt x="526994" y="322164"/>
                        </a:cubicBezTo>
                        <a:cubicBezTo>
                          <a:pt x="319296" y="331854"/>
                          <a:pt x="160788" y="287170"/>
                          <a:pt x="0" y="322164"/>
                        </a:cubicBezTo>
                        <a:cubicBezTo>
                          <a:pt x="-7895" y="194671"/>
                          <a:pt x="30741" y="7773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5A25E8-0135-AE3E-75E6-8C9AAF7ABC90}"/>
              </a:ext>
            </a:extLst>
          </p:cNvPr>
          <p:cNvSpPr/>
          <p:nvPr/>
        </p:nvSpPr>
        <p:spPr>
          <a:xfrm>
            <a:off x="6346170" y="4654958"/>
            <a:ext cx="980038" cy="36429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>
                <a:solidFill>
                  <a:schemeClr val="tx1"/>
                </a:solidFill>
              </a:rPr>
              <a:t>hitch</a:t>
            </a:r>
            <a:r>
              <a:rPr lang="fr-AM" sz="1400" dirty="0">
                <a:solidFill>
                  <a:schemeClr val="tx1"/>
                </a:solidFill>
              </a:rPr>
              <a:t>-up subord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8E15A21-FCE4-C256-A59D-276B752B452F}"/>
              </a:ext>
            </a:extLst>
          </p:cNvPr>
          <p:cNvSpPr/>
          <p:nvPr/>
        </p:nvSpPr>
        <p:spPr>
          <a:xfrm>
            <a:off x="5357478" y="4628829"/>
            <a:ext cx="964345" cy="39042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000" dirty="0"/>
              <a:t>V2-embedders</a:t>
            </a:r>
          </a:p>
          <a:p>
            <a:pPr algn="ctr"/>
            <a:r>
              <a:rPr lang="fr-AM" sz="1100" dirty="0"/>
              <a:t>-sub, -coord</a:t>
            </a:r>
            <a:endParaRPr lang="fr-AM" sz="105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68C4CA9-6C88-D7C2-85D4-7A620BDF5E1D}"/>
              </a:ext>
            </a:extLst>
          </p:cNvPr>
          <p:cNvSpPr/>
          <p:nvPr/>
        </p:nvSpPr>
        <p:spPr>
          <a:xfrm>
            <a:off x="4258848" y="5066226"/>
            <a:ext cx="1247383" cy="35322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C00000"/>
                </a:solidFill>
                <a:highlight>
                  <a:srgbClr val="FFFF00"/>
                </a:highlight>
              </a:rPr>
              <a:t>P</a:t>
            </a:r>
            <a:r>
              <a:rPr lang="fr-AM" sz="1200" dirty="0">
                <a:solidFill>
                  <a:srgbClr val="C00000"/>
                </a:solidFill>
                <a:highlight>
                  <a:srgbClr val="FFFF00"/>
                </a:highlight>
              </a:rPr>
              <a:t>arataxis</a:t>
            </a:r>
            <a:r>
              <a:rPr lang="fr-AM" sz="1200" dirty="0"/>
              <a:t>/coord</a:t>
            </a:r>
          </a:p>
        </p:txBody>
      </p:sp>
      <p:sp>
        <p:nvSpPr>
          <p:cNvPr id="58" name="Parallélogramme 57">
            <a:extLst>
              <a:ext uri="{FF2B5EF4-FFF2-40B4-BE49-F238E27FC236}">
                <a16:creationId xmlns:a16="http://schemas.microsoft.com/office/drawing/2014/main" id="{AC9B1251-BB4E-9B08-4F6A-E7037695E6C9}"/>
              </a:ext>
            </a:extLst>
          </p:cNvPr>
          <p:cNvSpPr/>
          <p:nvPr/>
        </p:nvSpPr>
        <p:spPr>
          <a:xfrm>
            <a:off x="4334004" y="5439740"/>
            <a:ext cx="1111685" cy="364299"/>
          </a:xfrm>
          <a:prstGeom prst="parallelogra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sz="1100" dirty="0"/>
          </a:p>
        </p:txBody>
      </p:sp>
      <p:sp>
        <p:nvSpPr>
          <p:cNvPr id="59" name="Parallélogramme 58">
            <a:extLst>
              <a:ext uri="{FF2B5EF4-FFF2-40B4-BE49-F238E27FC236}">
                <a16:creationId xmlns:a16="http://schemas.microsoft.com/office/drawing/2014/main" id="{3FC89CA9-392B-15E7-9C17-3C17DFD7F689}"/>
              </a:ext>
            </a:extLst>
          </p:cNvPr>
          <p:cNvSpPr/>
          <p:nvPr/>
        </p:nvSpPr>
        <p:spPr>
          <a:xfrm rot="10800000">
            <a:off x="5357479" y="5443859"/>
            <a:ext cx="2467103" cy="364299"/>
          </a:xfrm>
          <a:prstGeom prst="parallelogram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6F60230-EFDB-450D-02FE-17FEC549CCFB}"/>
              </a:ext>
            </a:extLst>
          </p:cNvPr>
          <p:cNvSpPr txBox="1"/>
          <p:nvPr/>
        </p:nvSpPr>
        <p:spPr>
          <a:xfrm>
            <a:off x="4503887" y="5459280"/>
            <a:ext cx="308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  <a:r>
              <a:rPr lang="fr-AM" dirty="0"/>
              <a:t>-coordination</a:t>
            </a:r>
          </a:p>
          <a:p>
            <a:endParaRPr lang="fr-AM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08831BE-7780-49BF-4BCB-F546A19C6673}"/>
              </a:ext>
            </a:extLst>
          </p:cNvPr>
          <p:cNvSpPr/>
          <p:nvPr/>
        </p:nvSpPr>
        <p:spPr>
          <a:xfrm>
            <a:off x="8796259" y="5459179"/>
            <a:ext cx="1221432" cy="3301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D</a:t>
            </a:r>
            <a:r>
              <a:rPr lang="fr-AM" sz="1200" dirty="0"/>
              <a:t>-subordination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583B225-C902-3985-73CD-F6F67D3BCD4C}"/>
              </a:ext>
            </a:extLst>
          </p:cNvPr>
          <p:cNvSpPr/>
          <p:nvPr/>
        </p:nvSpPr>
        <p:spPr>
          <a:xfrm>
            <a:off x="3048518" y="3666788"/>
            <a:ext cx="793790" cy="50175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Sem-ly sub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FD9A878-8C97-76A3-564E-36AD936BF2AE}"/>
              </a:ext>
            </a:extLst>
          </p:cNvPr>
          <p:cNvSpPr/>
          <p:nvPr/>
        </p:nvSpPr>
        <p:spPr>
          <a:xfrm>
            <a:off x="4889974" y="3660683"/>
            <a:ext cx="661383" cy="5179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</a:t>
            </a:r>
            <a:r>
              <a:rPr lang="fr-AM" sz="1400" dirty="0"/>
              <a:t>em- coord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B98D25-4E62-7AC3-09F9-9FAE5D68316C}"/>
              </a:ext>
            </a:extLst>
          </p:cNvPr>
          <p:cNvSpPr/>
          <p:nvPr/>
        </p:nvSpPr>
        <p:spPr>
          <a:xfrm>
            <a:off x="3947655" y="3672458"/>
            <a:ext cx="793790" cy="5179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/>
              <a:t>Sem. coord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B2757E4-26A5-504B-12AA-318C977DDC2D}"/>
              </a:ext>
            </a:extLst>
          </p:cNvPr>
          <p:cNvSpPr/>
          <p:nvPr/>
        </p:nvSpPr>
        <p:spPr>
          <a:xfrm>
            <a:off x="4361655" y="2590737"/>
            <a:ext cx="1052684" cy="43755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Nucleus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2F4CAFD-8058-379E-FA1C-C672C01D79BF}"/>
              </a:ext>
            </a:extLst>
          </p:cNvPr>
          <p:cNvSpPr/>
          <p:nvPr/>
        </p:nvSpPr>
        <p:spPr>
          <a:xfrm>
            <a:off x="5563643" y="2581420"/>
            <a:ext cx="891693" cy="4178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Satellite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D880B49-6ED7-5241-B649-2AF823D51677}"/>
              </a:ext>
            </a:extLst>
          </p:cNvPr>
          <p:cNvSpPr/>
          <p:nvPr/>
        </p:nvSpPr>
        <p:spPr>
          <a:xfrm>
            <a:off x="6509146" y="2590534"/>
            <a:ext cx="1115793" cy="4178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600" dirty="0"/>
              <a:t>epexegese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FEBA9BF-4D19-FBA6-EB36-FBC14E9CD785}"/>
              </a:ext>
            </a:extLst>
          </p:cNvPr>
          <p:cNvSpPr/>
          <p:nvPr/>
        </p:nvSpPr>
        <p:spPr>
          <a:xfrm>
            <a:off x="7720220" y="2581420"/>
            <a:ext cx="1115793" cy="41789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sz="1400" dirty="0"/>
              <a:t>Satellite régi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579799-892A-9A3F-A741-A62E4EBD6C99}"/>
              </a:ext>
            </a:extLst>
          </p:cNvPr>
          <p:cNvSpPr/>
          <p:nvPr/>
        </p:nvSpPr>
        <p:spPr>
          <a:xfrm>
            <a:off x="9017698" y="2578874"/>
            <a:ext cx="938986" cy="41789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</a:t>
            </a:r>
            <a:r>
              <a:rPr lang="fr-AM" dirty="0"/>
              <a:t>égi lié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A507ED3C-A2C6-D287-1325-2EFEF80ECC4B}"/>
              </a:ext>
            </a:extLst>
          </p:cNvPr>
          <p:cNvSpPr/>
          <p:nvPr/>
        </p:nvSpPr>
        <p:spPr>
          <a:xfrm>
            <a:off x="4144371" y="1739300"/>
            <a:ext cx="3923590" cy="49169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AM" dirty="0">
                <a:solidFill>
                  <a:schemeClr val="tx1"/>
                </a:solidFill>
              </a:rPr>
              <a:t>                     NiC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9DC64D2-5DD7-E268-3F2A-81DE93DE735E}"/>
              </a:ext>
            </a:extLst>
          </p:cNvPr>
          <p:cNvSpPr/>
          <p:nvPr/>
        </p:nvSpPr>
        <p:spPr>
          <a:xfrm>
            <a:off x="5788889" y="5044501"/>
            <a:ext cx="3143608" cy="37108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D542FF8-DFBB-646F-D7CD-9963869BD296}"/>
              </a:ext>
            </a:extLst>
          </p:cNvPr>
          <p:cNvSpPr/>
          <p:nvPr/>
        </p:nvSpPr>
        <p:spPr>
          <a:xfrm>
            <a:off x="8932497" y="5065051"/>
            <a:ext cx="1099168" cy="33576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AM" dirty="0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346CACD9-8637-74AA-6BC1-E940D5A687BE}"/>
              </a:ext>
            </a:extLst>
          </p:cNvPr>
          <p:cNvSpPr txBox="1"/>
          <p:nvPr/>
        </p:nvSpPr>
        <p:spPr>
          <a:xfrm>
            <a:off x="7134872" y="5052630"/>
            <a:ext cx="3081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fr-AM" dirty="0"/>
              <a:t>ypotaxis/subordination</a:t>
            </a:r>
          </a:p>
        </p:txBody>
      </p:sp>
    </p:spTree>
    <p:extLst>
      <p:ext uri="{BB962C8B-B14F-4D97-AF65-F5344CB8AC3E}">
        <p14:creationId xmlns:p14="http://schemas.microsoft.com/office/powerpoint/2010/main" val="34560678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70107-5800-1C71-530E-AD3C8161E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fr-FR" dirty="0"/>
              <a:t>A2. </a:t>
            </a:r>
            <a:r>
              <a:rPr lang="fr-CH" dirty="0" err="1"/>
              <a:t>Features</a:t>
            </a:r>
            <a:r>
              <a:rPr lang="fr-CH" dirty="0"/>
              <a:t> of </a:t>
            </a:r>
            <a:r>
              <a:rPr lang="fr-CH" dirty="0" err="1"/>
              <a:t>semantic</a:t>
            </a:r>
            <a:r>
              <a:rPr lang="fr-CH" dirty="0"/>
              <a:t> </a:t>
            </a:r>
            <a:r>
              <a:rPr lang="fr-CH" dirty="0" err="1"/>
              <a:t>integration</a:t>
            </a:r>
            <a:endParaRPr lang="fr-AM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9DEDC423-D4E7-0F9A-F172-C8F1621B2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954461"/>
              </p:ext>
            </p:extLst>
          </p:nvPr>
        </p:nvGraphicFramePr>
        <p:xfrm>
          <a:off x="838200" y="1143000"/>
          <a:ext cx="9991726" cy="3555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734">
                  <a:extLst>
                    <a:ext uri="{9D8B030D-6E8A-4147-A177-3AD203B41FA5}">
                      <a16:colId xmlns:a16="http://schemas.microsoft.com/office/drawing/2014/main" val="3057341580"/>
                    </a:ext>
                  </a:extLst>
                </a:gridCol>
                <a:gridCol w="1944417">
                  <a:extLst>
                    <a:ext uri="{9D8B030D-6E8A-4147-A177-3AD203B41FA5}">
                      <a16:colId xmlns:a16="http://schemas.microsoft.com/office/drawing/2014/main" val="937025177"/>
                    </a:ext>
                  </a:extLst>
                </a:gridCol>
                <a:gridCol w="1845944">
                  <a:extLst>
                    <a:ext uri="{9D8B030D-6E8A-4147-A177-3AD203B41FA5}">
                      <a16:colId xmlns:a16="http://schemas.microsoft.com/office/drawing/2014/main" val="394560917"/>
                    </a:ext>
                  </a:extLst>
                </a:gridCol>
                <a:gridCol w="1140144">
                  <a:extLst>
                    <a:ext uri="{9D8B030D-6E8A-4147-A177-3AD203B41FA5}">
                      <a16:colId xmlns:a16="http://schemas.microsoft.com/office/drawing/2014/main" val="120765049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509788713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105458052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992515539"/>
                    </a:ext>
                  </a:extLst>
                </a:gridCol>
              </a:tblGrid>
              <a:tr h="887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authors</a:t>
                      </a:r>
                      <a:endParaRPr lang="fr-AM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fr-AM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onjunctional usage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Illocutionary integration into one speech-act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Logical operations’ scope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Wh-answering, Correlative elements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Binding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Across the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Board (ATB)-extraction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484119"/>
                  </a:ext>
                </a:extLst>
              </a:tr>
              <a:tr h="6251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Ducrot</a:t>
                      </a:r>
                      <a:endParaRPr lang="fr-AM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potactic sub/coord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873713"/>
                  </a:ext>
                </a:extLst>
              </a:tr>
              <a:tr h="586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Haegeman</a:t>
                      </a:r>
                      <a:endParaRPr lang="fr-AM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01807"/>
                  </a:ext>
                </a:extLst>
              </a:tr>
              <a:tr h="2841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C&amp;J</a:t>
                      </a:r>
                      <a:endParaRPr lang="fr-AM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LS-AND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0437"/>
                  </a:ext>
                </a:extLst>
              </a:tr>
              <a:tr h="586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Verstraete</a:t>
                      </a:r>
                      <a:endParaRPr lang="fr-AM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Bound subordination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Clefting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focus-scope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46573"/>
                  </a:ext>
                </a:extLst>
              </a:tr>
              <a:tr h="586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fr-AM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pproche pronominale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 </a:t>
                      </a:r>
                      <a:r>
                        <a:rPr lang="fr-FR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fr-AM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égi lié</a:t>
                      </a: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» PCQ-1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277656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8FBB5A92-5749-F355-767B-A9183631B04E}"/>
              </a:ext>
            </a:extLst>
          </p:cNvPr>
          <p:cNvSpPr txBox="1"/>
          <p:nvPr/>
        </p:nvSpPr>
        <p:spPr>
          <a:xfrm>
            <a:off x="7956270" y="5627739"/>
            <a:ext cx="4002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  <a:r>
              <a:rPr lang="fr-AM" dirty="0"/>
              <a:t>xample of ATB-extraction &amp;/vs. binding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FC60B71-8D96-882F-36E0-1CFC9BE67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19161"/>
              </p:ext>
            </p:extLst>
          </p:nvPr>
        </p:nvGraphicFramePr>
        <p:xfrm>
          <a:off x="838200" y="4837499"/>
          <a:ext cx="6091237" cy="175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2013">
                  <a:extLst>
                    <a:ext uri="{9D8B030D-6E8A-4147-A177-3AD203B41FA5}">
                      <a16:colId xmlns:a16="http://schemas.microsoft.com/office/drawing/2014/main" val="615537768"/>
                    </a:ext>
                  </a:extLst>
                </a:gridCol>
                <a:gridCol w="585787">
                  <a:extLst>
                    <a:ext uri="{9D8B030D-6E8A-4147-A177-3AD203B41FA5}">
                      <a16:colId xmlns:a16="http://schemas.microsoft.com/office/drawing/2014/main" val="3986926197"/>
                    </a:ext>
                  </a:extLst>
                </a:gridCol>
                <a:gridCol w="2542771">
                  <a:extLst>
                    <a:ext uri="{9D8B030D-6E8A-4147-A177-3AD203B41FA5}">
                      <a16:colId xmlns:a16="http://schemas.microsoft.com/office/drawing/2014/main" val="2266479662"/>
                    </a:ext>
                  </a:extLst>
                </a:gridCol>
                <a:gridCol w="1050333">
                  <a:extLst>
                    <a:ext uri="{9D8B030D-6E8A-4147-A177-3AD203B41FA5}">
                      <a16:colId xmlns:a16="http://schemas.microsoft.com/office/drawing/2014/main" val="3611613804"/>
                    </a:ext>
                  </a:extLst>
                </a:gridCol>
                <a:gridCol w="1050333">
                  <a:extLst>
                    <a:ext uri="{9D8B030D-6E8A-4147-A177-3AD203B41FA5}">
                      <a16:colId xmlns:a16="http://schemas.microsoft.com/office/drawing/2014/main" val="1185618561"/>
                    </a:ext>
                  </a:extLst>
                </a:gridCol>
              </a:tblGrid>
              <a:tr h="468002">
                <a:tc rowSpan="3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Symmetric and asymmetric AND/OR</a:t>
                      </a:r>
                      <a:endParaRPr lang="fr-AM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LS-and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Syntactic</a:t>
                      </a:r>
                      <a:endParaRPr lang="fr-AM" sz="2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subordination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27212"/>
                  </a:ext>
                </a:extLst>
              </a:tr>
              <a:tr h="259419">
                <a:tc gridSpan="2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Syntactic coordination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099568"/>
                  </a:ext>
                </a:extLst>
              </a:tr>
              <a:tr h="241949">
                <a:tc gridSpan="2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Semantic coordination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Semantic subordination</a:t>
                      </a:r>
                      <a:endParaRPr lang="fr-AM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22978"/>
                  </a:ext>
                </a:extLst>
              </a:tr>
              <a:tr h="26553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b="1" dirty="0">
                          <a:effectLst/>
                        </a:rPr>
                        <a:t>Extraction</a:t>
                      </a:r>
                      <a:endParaRPr lang="fr-AM" sz="18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AM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Single</a:t>
                      </a:r>
                      <a:endParaRPr lang="fr-AM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+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+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>
                          <a:effectLst/>
                        </a:rPr>
                        <a:t>-</a:t>
                      </a:r>
                      <a:endParaRPr lang="fr-AM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266415"/>
                  </a:ext>
                </a:extLst>
              </a:tr>
              <a:tr h="255925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ATB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+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-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>
                          <a:effectLst/>
                        </a:rPr>
                        <a:t>-</a:t>
                      </a:r>
                      <a:endParaRPr lang="fr-AM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7612756"/>
                  </a:ext>
                </a:extLst>
              </a:tr>
              <a:tr h="25592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Binding</a:t>
                      </a:r>
                      <a:endParaRPr lang="fr-AM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>
                          <a:effectLst/>
                        </a:rPr>
                        <a:t>-</a:t>
                      </a:r>
                      <a:endParaRPr lang="fr-AM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+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</a:rPr>
                        <a:t>+</a:t>
                      </a:r>
                      <a:endParaRPr lang="fr-AM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92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340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071BD-20A2-9C5F-57D9-6770346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5125"/>
            <a:ext cx="10872788" cy="1325563"/>
          </a:xfrm>
        </p:spPr>
        <p:txBody>
          <a:bodyPr>
            <a:normAutofit/>
          </a:bodyPr>
          <a:lstStyle/>
          <a:p>
            <a:r>
              <a:rPr lang="fr-FR" sz="4000" b="1" dirty="0"/>
              <a:t>U</a:t>
            </a:r>
            <a:r>
              <a:rPr lang="fr-AM" sz="4000" b="1" dirty="0"/>
              <a:t>nified taxonomy with respect to existing typologies</a:t>
            </a:r>
            <a:endParaRPr lang="fr-AM" sz="40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B03ACB-A69D-A640-0B7A-2802F162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889801"/>
              </p:ext>
            </p:extLst>
          </p:nvPr>
        </p:nvGraphicFramePr>
        <p:xfrm>
          <a:off x="838199" y="1825625"/>
          <a:ext cx="10515599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776">
                  <a:extLst>
                    <a:ext uri="{9D8B030D-6E8A-4147-A177-3AD203B41FA5}">
                      <a16:colId xmlns:a16="http://schemas.microsoft.com/office/drawing/2014/main" val="542884680"/>
                    </a:ext>
                  </a:extLst>
                </a:gridCol>
                <a:gridCol w="850431">
                  <a:extLst>
                    <a:ext uri="{9D8B030D-6E8A-4147-A177-3AD203B41FA5}">
                      <a16:colId xmlns:a16="http://schemas.microsoft.com/office/drawing/2014/main" val="461437351"/>
                    </a:ext>
                  </a:extLst>
                </a:gridCol>
                <a:gridCol w="3092919">
                  <a:extLst>
                    <a:ext uri="{9D8B030D-6E8A-4147-A177-3AD203B41FA5}">
                      <a16:colId xmlns:a16="http://schemas.microsoft.com/office/drawing/2014/main" val="3731397093"/>
                    </a:ext>
                  </a:extLst>
                </a:gridCol>
                <a:gridCol w="5324473">
                  <a:extLst>
                    <a:ext uri="{9D8B030D-6E8A-4147-A177-3AD203B41FA5}">
                      <a16:colId xmlns:a16="http://schemas.microsoft.com/office/drawing/2014/main" val="170545737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fr-AM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S</a:t>
                      </a:r>
                      <a:r>
                        <a:rPr lang="fr-AM" dirty="0"/>
                        <a:t>emantic parameter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141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endParaRPr lang="fr-AM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</a:t>
                      </a:r>
                      <a:r>
                        <a:rPr lang="fr-AM" dirty="0"/>
                        <a:t>ypotaxis/integration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</a:t>
                      </a:r>
                      <a:r>
                        <a:rPr lang="fr-AM" dirty="0"/>
                        <a:t>arataxis/non-integration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8607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S</a:t>
                      </a:r>
                      <a:r>
                        <a:rPr lang="fr-AM" dirty="0"/>
                        <a:t>yntactic</a:t>
                      </a:r>
                    </a:p>
                    <a:p>
                      <a:r>
                        <a:rPr lang="fr-AM" dirty="0"/>
                        <a:t>parameter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/>
                        <a:t>sub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H</a:t>
                      </a:r>
                      <a:r>
                        <a:rPr lang="fr-AM" b="1" dirty="0"/>
                        <a:t>ypotactic subordination</a:t>
                      </a:r>
                    </a:p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fr-AM" dirty="0">
                          <a:solidFill>
                            <a:srgbClr val="FF0000"/>
                          </a:solidFill>
                        </a:rPr>
                        <a:t>ound subordination (+Scope, </a:t>
                      </a:r>
                      <a:r>
                        <a:rPr lang="fr-AM" b="1" dirty="0">
                          <a:solidFill>
                            <a:srgbClr val="FF0000"/>
                          </a:solidFill>
                        </a:rPr>
                        <a:t>Verstraete</a:t>
                      </a:r>
                      <a:r>
                        <a:rPr lang="fr-AM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CAC (</a:t>
                      </a:r>
                      <a:r>
                        <a:rPr lang="fr-AM" b="1" dirty="0">
                          <a:solidFill>
                            <a:srgbClr val="00B050"/>
                          </a:solidFill>
                        </a:rPr>
                        <a:t>Haegeman</a:t>
                      </a:r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fr-FR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</a:t>
                      </a:r>
                      <a:r>
                        <a:rPr lang="fr-AM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égi lié (AP, </a:t>
                      </a:r>
                      <a:r>
                        <a:rPr lang="fr-AM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Debaisieux</a:t>
                      </a:r>
                      <a:r>
                        <a:rPr lang="fr-AM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P</a:t>
                      </a:r>
                      <a:r>
                        <a:rPr lang="fr-AM" b="1" dirty="0"/>
                        <a:t>aratactic subordination</a:t>
                      </a:r>
                    </a:p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fr-AM" dirty="0">
                          <a:solidFill>
                            <a:srgbClr val="FF0000"/>
                          </a:solidFill>
                        </a:rPr>
                        <a:t>nbound subordination (Modal &amp; Free, -scope)-</a:t>
                      </a:r>
                      <a:r>
                        <a:rPr lang="fr-AM" b="1" dirty="0">
                          <a:solidFill>
                            <a:srgbClr val="FF0000"/>
                          </a:solidFill>
                        </a:rPr>
                        <a:t>Verstraete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PAC (</a:t>
                      </a:r>
                      <a:r>
                        <a:rPr lang="fr-AM" b="1" dirty="0">
                          <a:solidFill>
                            <a:srgbClr val="00B050"/>
                          </a:solidFill>
                        </a:rPr>
                        <a:t>Haegeman</a:t>
                      </a:r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Types 2-4 </a:t>
                      </a:r>
                      <a:r>
                        <a:rPr lang="fr-AM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(AP, </a:t>
                      </a:r>
                      <a:r>
                        <a:rPr lang="fr-AM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Debaisieux</a:t>
                      </a:r>
                      <a:r>
                        <a:rPr lang="fr-AM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): Satellite régi, epexegese, Satellite introduit/non régi  + unclassified PCQ-clefts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8603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/>
                        <a:t>coord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H</a:t>
                      </a:r>
                      <a:r>
                        <a:rPr lang="fr-AM" b="1" dirty="0"/>
                        <a:t>ypotactic coordination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AM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AM" dirty="0">
                          <a:solidFill>
                            <a:srgbClr val="FF0000"/>
                          </a:solidFill>
                        </a:rPr>
                        <a:t>Verstraete, </a:t>
                      </a:r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Haegeman, </a:t>
                      </a:r>
                      <a:r>
                        <a:rPr lang="fr-AM" b="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Debaisieux</a:t>
                      </a:r>
                      <a:r>
                        <a:rPr lang="fr-AM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AM" b="1" dirty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fr-AM" b="1" dirty="0">
                          <a:solidFill>
                            <a:srgbClr val="7030A0"/>
                          </a:solidFill>
                        </a:rPr>
                        <a:t>Culicover &amp; Jackendoff </a:t>
                      </a:r>
                      <a:r>
                        <a:rPr lang="fr-AM" b="0" dirty="0">
                          <a:solidFill>
                            <a:srgbClr val="7030A0"/>
                          </a:solidFill>
                        </a:rPr>
                        <a:t>(C&amp;J</a:t>
                      </a:r>
                      <a:r>
                        <a:rPr lang="fr-AM" dirty="0">
                          <a:solidFill>
                            <a:srgbClr val="7030A0"/>
                          </a:solidFill>
                        </a:rPr>
                        <a:t>), </a:t>
                      </a:r>
                      <a:r>
                        <a:rPr lang="fr-AM" b="1" dirty="0">
                          <a:solidFill>
                            <a:srgbClr val="7030A0"/>
                          </a:solidFill>
                        </a:rPr>
                        <a:t>Belyaev,</a:t>
                      </a:r>
                      <a:r>
                        <a:rPr lang="fr-AM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fr-AM" b="1" baseline="0" dirty="0">
                          <a:solidFill>
                            <a:srgbClr val="7030A0"/>
                          </a:solidFill>
                        </a:rPr>
                        <a:t>Ducrot</a:t>
                      </a:r>
                      <a:endParaRPr lang="fr-AM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/>
                        <a:t>Para</a:t>
                      </a:r>
                      <a:r>
                        <a:rPr lang="fr-AM" b="1" dirty="0"/>
                        <a:t>tactic coordination</a:t>
                      </a:r>
                    </a:p>
                    <a:p>
                      <a:r>
                        <a:rPr lang="fr-AM" dirty="0">
                          <a:solidFill>
                            <a:srgbClr val="FF0000"/>
                          </a:solidFill>
                        </a:rPr>
                        <a:t>Coordination/+MCP1, speech-act Q (Verstraete)</a:t>
                      </a:r>
                    </a:p>
                    <a:p>
                      <a:r>
                        <a:rPr lang="fr-AM" dirty="0">
                          <a:solidFill>
                            <a:srgbClr val="00B050"/>
                          </a:solidFill>
                        </a:rPr>
                        <a:t>NiC, syntactic non-integration, V2/Vf (Haegeman)</a:t>
                      </a:r>
                    </a:p>
                    <a:p>
                      <a:r>
                        <a:rPr lang="fr-AM" b="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Nucleus (</a:t>
                      </a:r>
                      <a:r>
                        <a:rPr lang="fr-AM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Debaisieux)</a:t>
                      </a:r>
                      <a:endParaRPr lang="fr-AM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810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6746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071BD-20A2-9C5F-57D9-6770346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9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/>
              <a:t>Illocutionary</a:t>
            </a:r>
            <a:r>
              <a:rPr lang="fr-FR" sz="3600" b="1" dirty="0"/>
              <a:t> profiles of adverbial clauses</a:t>
            </a:r>
            <a:endParaRPr lang="fr-AM" sz="36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B03ACB-A69D-A640-0B7A-2802F162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525497"/>
              </p:ext>
            </p:extLst>
          </p:nvPr>
        </p:nvGraphicFramePr>
        <p:xfrm>
          <a:off x="838199" y="1271589"/>
          <a:ext cx="10515602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139">
                  <a:extLst>
                    <a:ext uri="{9D8B030D-6E8A-4147-A177-3AD203B41FA5}">
                      <a16:colId xmlns:a16="http://schemas.microsoft.com/office/drawing/2014/main" val="461437351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3731397093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705457371"/>
                    </a:ext>
                  </a:extLst>
                </a:gridCol>
                <a:gridCol w="3910013">
                  <a:extLst>
                    <a:ext uri="{9D8B030D-6E8A-4147-A177-3AD203B41FA5}">
                      <a16:colId xmlns:a16="http://schemas.microsoft.com/office/drawing/2014/main" val="3628722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A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</a:t>
                      </a:r>
                      <a:r>
                        <a:rPr lang="fr-AM" dirty="0"/>
                        <a:t>ypotaxis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P</a:t>
                      </a:r>
                      <a:r>
                        <a:rPr lang="fr-AM" dirty="0"/>
                        <a:t>aratactic non-integration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A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86077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fr-AM" dirty="0"/>
                        <a:t>sub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u="sng" dirty="0"/>
                        <a:t>H</a:t>
                      </a:r>
                      <a:r>
                        <a:rPr lang="fr-AM" b="0" u="sng" dirty="0"/>
                        <a:t>ypotactic subordination</a:t>
                      </a:r>
                    </a:p>
                    <a:p>
                      <a:endParaRPr lang="fr-AM" b="0" u="sng" dirty="0"/>
                    </a:p>
                    <a:p>
                      <a:r>
                        <a:rPr lang="fr-AM" b="0" u="none" dirty="0"/>
                        <a:t>Q within P’s Illocutinoary scope, </a:t>
                      </a:r>
                    </a:p>
                    <a:p>
                      <a:r>
                        <a:rPr lang="fr-AM" b="0" u="none" dirty="0"/>
                        <a:t>P &amp; Q = 1 F-BG structure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</a:t>
                      </a:r>
                      <a:r>
                        <a:rPr lang="fr-AM" b="1" dirty="0"/>
                        <a:t>aratactic subordination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AM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860371"/>
                  </a:ext>
                </a:extLst>
              </a:tr>
              <a:tr h="1677986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b="1" u="sng" dirty="0"/>
                        <a:t>Modal-</a:t>
                      </a:r>
                      <a:r>
                        <a:rPr lang="fr-AM" b="0" u="sng" dirty="0"/>
                        <a:t>assertive, FG-ed</a:t>
                      </a:r>
                    </a:p>
                    <a:p>
                      <a:r>
                        <a:rPr lang="fr-AM" b="0" u="none" dirty="0"/>
                        <a:t>-MCP1, </a:t>
                      </a:r>
                      <a:r>
                        <a:rPr lang="fr-AM" b="1" u="none" dirty="0"/>
                        <a:t>-basic </a:t>
                      </a:r>
                      <a:r>
                        <a:rPr lang="fr-AM" b="0" u="none" dirty="0"/>
                        <a:t>clause type, </a:t>
                      </a:r>
                      <a:r>
                        <a:rPr lang="fr-AM" b="1" u="none" dirty="0"/>
                        <a:t>-V2, +preposable </a:t>
                      </a:r>
                      <a:r>
                        <a:rPr lang="fr-AM" b="0" u="none" dirty="0"/>
                        <a:t>(</a:t>
                      </a:r>
                      <a:r>
                        <a:rPr lang="fr-AM" b="0" u="none" dirty="0">
                          <a:solidFill>
                            <a:srgbClr val="C00000"/>
                          </a:solidFill>
                        </a:rPr>
                        <a:t>Verstraete</a:t>
                      </a:r>
                      <a:r>
                        <a:rPr lang="fr-AM" b="0" u="none" dirty="0"/>
                        <a:t>) vs. </a:t>
                      </a:r>
                      <a:r>
                        <a:rPr lang="fr-FR" b="1" u="none" dirty="0"/>
                        <a:t>R</a:t>
                      </a:r>
                      <a:r>
                        <a:rPr lang="fr-AM" b="1" u="none" dirty="0"/>
                        <a:t>hetorical </a:t>
                      </a:r>
                      <a:r>
                        <a:rPr lang="fr-AM" b="0" u="none" dirty="0"/>
                        <a:t>clause-types (Q-tags, cf. </a:t>
                      </a:r>
                      <a:r>
                        <a:rPr lang="fr-AM" b="0" u="none" dirty="0">
                          <a:solidFill>
                            <a:srgbClr val="C00000"/>
                          </a:solidFill>
                        </a:rPr>
                        <a:t>Haegeman</a:t>
                      </a:r>
                      <a:r>
                        <a:rPr lang="fr-AM" b="0" u="none" dirty="0"/>
                        <a:t>)</a:t>
                      </a:r>
                    </a:p>
                    <a:p>
                      <a:r>
                        <a:rPr lang="fr-AM" b="0" u="none" dirty="0"/>
                        <a:t>+MCP2: modal marking, non-canonical IS-related syntax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AM" b="1" u="sng" dirty="0"/>
                        <a:t>Free</a:t>
                      </a:r>
                      <a:r>
                        <a:rPr lang="fr-AM" b="0" u="sng" dirty="0"/>
                        <a:t>-backgrounded</a:t>
                      </a:r>
                    </a:p>
                    <a:p>
                      <a:r>
                        <a:rPr lang="fr-FR" b="0" u="none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AM" b="0" u="none" dirty="0">
                          <a:solidFill>
                            <a:schemeClr val="tx1"/>
                          </a:solidFill>
                        </a:rPr>
                        <a:t>o IF, illocutionarily unbound but neutralized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97628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fr-AM" dirty="0"/>
                        <a:t>coord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b="0" u="sng" dirty="0"/>
                        <a:t>H</a:t>
                      </a:r>
                      <a:r>
                        <a:rPr lang="fr-AM" b="0" u="sng" dirty="0"/>
                        <a:t>ypotactic coordination</a:t>
                      </a:r>
                      <a:endParaRPr lang="fr-AM" b="0" dirty="0"/>
                    </a:p>
                    <a:p>
                      <a:r>
                        <a:rPr lang="fr-FR" b="0" dirty="0"/>
                        <a:t>L</a:t>
                      </a:r>
                      <a:r>
                        <a:rPr lang="fr-AM" b="0" dirty="0"/>
                        <a:t>oss of clausal IF, S1 bound to S2’ IF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b="1" dirty="0"/>
                        <a:t>Para</a:t>
                      </a:r>
                      <a:r>
                        <a:rPr lang="fr-AM" b="1" dirty="0"/>
                        <a:t>tactic coordination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AM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81084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A</a:t>
                      </a:r>
                      <a:r>
                        <a:rPr lang="fr-AM" b="0" u="sng" dirty="0"/>
                        <a:t>rgumentative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u="none" dirty="0"/>
                        <a:t>+MCP1, +basic, </a:t>
                      </a:r>
                      <a:r>
                        <a:rPr lang="fr-AM" b="1" u="none" dirty="0"/>
                        <a:t>rhetorical</a:t>
                      </a:r>
                      <a:r>
                        <a:rPr lang="fr-AM" b="0" u="none" dirty="0"/>
                        <a:t> clause types, </a:t>
                      </a:r>
                      <a:r>
                        <a:rPr lang="fr-AM" b="1" u="none" dirty="0"/>
                        <a:t>+ V2, -preposable </a:t>
                      </a:r>
                      <a:r>
                        <a:rPr lang="fr-AM" b="0" u="none" dirty="0"/>
                        <a:t>, +MCP2 (</a:t>
                      </a:r>
                      <a:r>
                        <a:rPr lang="fr-AM" b="0" u="none" dirty="0">
                          <a:solidFill>
                            <a:srgbClr val="C00000"/>
                          </a:solidFill>
                        </a:rPr>
                        <a:t>Verstraete</a:t>
                      </a:r>
                      <a:r>
                        <a:rPr lang="fr-AM" b="0" u="none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b="0" u="sng" dirty="0"/>
                        <a:t>S</a:t>
                      </a:r>
                      <a:r>
                        <a:rPr lang="fr-AM" b="0" u="sng" dirty="0"/>
                        <a:t>ymmetric coordination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u="none" dirty="0"/>
                        <a:t>+MCP1, +basic, </a:t>
                      </a:r>
                      <a:r>
                        <a:rPr lang="fr-AM" b="1" u="none" dirty="0"/>
                        <a:t>genuine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u="none" dirty="0"/>
                        <a:t>clause types (</a:t>
                      </a:r>
                      <a:r>
                        <a:rPr lang="fr-AM" b="0" u="none" dirty="0">
                          <a:solidFill>
                            <a:srgbClr val="C00000"/>
                          </a:solidFill>
                        </a:rPr>
                        <a:t>Verstraete</a:t>
                      </a:r>
                      <a:r>
                        <a:rPr lang="fr-AM" b="0" u="none" dirty="0"/>
                        <a:t>):</a:t>
                      </a:r>
                      <a:endParaRPr lang="fr-AM" b="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8062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15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C9097-F272-764F-9A09-98C2DC46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AM" b="1" dirty="0"/>
              <a:t>Paratactic Free subordination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84FD20C-83F4-6C54-8134-0D5C32C7B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690688"/>
            <a:ext cx="7212147" cy="43015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AI + </a:t>
            </a:r>
            <a:r>
              <a:rPr lang="fr-FR" b="1" dirty="0"/>
              <a:t>NAI </a:t>
            </a:r>
            <a:r>
              <a:rPr lang="fr-FR" dirty="0"/>
              <a:t>(</a:t>
            </a:r>
            <a:r>
              <a:rPr lang="fr-FR" dirty="0" err="1"/>
              <a:t>SubConj</a:t>
            </a:r>
            <a:r>
              <a:rPr lang="fr-FR" b="1" baseline="-25000" dirty="0" err="1"/>
              <a:t>BG</a:t>
            </a:r>
            <a:r>
              <a:rPr lang="fr-FR" dirty="0"/>
              <a:t>-Q</a:t>
            </a:r>
            <a:r>
              <a:rPr lang="fr-FR" b="1" baseline="-25000" dirty="0"/>
              <a:t>F</a:t>
            </a:r>
            <a:r>
              <a:rPr lang="fr-FR" dirty="0"/>
              <a:t>)</a:t>
            </a:r>
          </a:p>
          <a:p>
            <a:r>
              <a:rPr lang="de-CH" dirty="0">
                <a:solidFill>
                  <a:srgbClr val="C00000"/>
                </a:solidFill>
              </a:rPr>
              <a:t>Fritz ist krank, </a:t>
            </a:r>
            <a:r>
              <a:rPr lang="de-CH" b="1" dirty="0">
                <a:solidFill>
                  <a:srgbClr val="C00000"/>
                </a:solidFill>
              </a:rPr>
              <a:t>weil</a:t>
            </a:r>
            <a:r>
              <a:rPr lang="de-CH" dirty="0">
                <a:solidFill>
                  <a:srgbClr val="C00000"/>
                </a:solidFill>
              </a:rPr>
              <a:t> du dich doch immer </a:t>
            </a:r>
            <a:r>
              <a:rPr lang="de-CH" dirty="0" err="1">
                <a:solidFill>
                  <a:srgbClr val="C00000"/>
                </a:solidFill>
              </a:rPr>
              <a:t>für</a:t>
            </a:r>
            <a:r>
              <a:rPr lang="de-CH" dirty="0">
                <a:solidFill>
                  <a:srgbClr val="C00000"/>
                </a:solidFill>
              </a:rPr>
              <a:t> ihn interessierst</a:t>
            </a:r>
            <a:r>
              <a:rPr lang="de-CH" dirty="0"/>
              <a:t>.	(</a:t>
            </a:r>
            <a:r>
              <a:rPr lang="de-CH" i="1" dirty="0">
                <a:solidFill>
                  <a:srgbClr val="7030A0"/>
                </a:solidFill>
              </a:rPr>
              <a:t>Frey 2016</a:t>
            </a:r>
            <a:r>
              <a:rPr lang="de-CH" dirty="0"/>
              <a:t>, </a:t>
            </a:r>
            <a:r>
              <a:rPr lang="de-CH" dirty="0" err="1"/>
              <a:t>speech-act</a:t>
            </a:r>
            <a:r>
              <a:rPr lang="de-CH" dirty="0"/>
              <a:t>, PAC)</a:t>
            </a:r>
          </a:p>
          <a:p>
            <a:endParaRPr lang="fr-AM" dirty="0"/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 QUD-1: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X?</a:t>
            </a:r>
            <a:endParaRPr lang="en-US" altLang="fr-AM" sz="1400" dirty="0">
              <a:solidFill>
                <a:schemeClr val="accent1"/>
              </a:solidFill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 answer-assertion-1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en-US" altLang="fr-AM" sz="1400" dirty="0">
              <a:solidFill>
                <a:schemeClr val="accent1"/>
              </a:solidFill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Secondary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QUD-2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(supporting QUD-1):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Why do you think/say that P?</a:t>
            </a:r>
            <a:endParaRPr lang="en-US" altLang="fr-AM" sz="1400" dirty="0">
              <a:solidFill>
                <a:schemeClr val="accent1"/>
              </a:solidFill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NAI answer: assertion-2</a:t>
            </a:r>
            <a:r>
              <a:rPr lang="en-US" altLang="fr-AM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altLang="fr-AM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AM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Conj</a:t>
            </a:r>
            <a:r>
              <a:rPr lang="en-US" altLang="fr-AM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-Q</a:t>
            </a:r>
            <a:r>
              <a:rPr lang="en-US" altLang="fr-AM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           </a:t>
            </a:r>
            <a:endParaRPr lang="fr-AM" sz="2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6C0934D-700F-265B-AB12-A445060D1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6485" y="3429000"/>
            <a:ext cx="4264468" cy="2548647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A152F0F0-0D7D-6ACE-3E1A-E7310B1F4AB7}"/>
              </a:ext>
            </a:extLst>
          </p:cNvPr>
          <p:cNvCxnSpPr>
            <a:cxnSpLocks/>
          </p:cNvCxnSpPr>
          <p:nvPr/>
        </p:nvCxnSpPr>
        <p:spPr>
          <a:xfrm>
            <a:off x="838200" y="3683532"/>
            <a:ext cx="0" cy="745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01EDBBDA-7F68-7E5A-B03C-3E5B21EAF04C}"/>
              </a:ext>
            </a:extLst>
          </p:cNvPr>
          <p:cNvCxnSpPr>
            <a:cxnSpLocks/>
          </p:cNvCxnSpPr>
          <p:nvPr/>
        </p:nvCxnSpPr>
        <p:spPr>
          <a:xfrm>
            <a:off x="838200" y="4429125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90480-47A6-EE9F-2BC0-23570D198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00" y="5147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AM" sz="4000" b="1" dirty="0"/>
              <a:t>Discourse—communicative profiles</a:t>
            </a:r>
          </a:p>
        </p:txBody>
      </p:sp>
      <p:pic>
        <p:nvPicPr>
          <p:cNvPr id="13" name="Espace réservé du contenu 12">
            <a:extLst>
              <a:ext uri="{FF2B5EF4-FFF2-40B4-BE49-F238E27FC236}">
                <a16:creationId xmlns:a16="http://schemas.microsoft.com/office/drawing/2014/main" id="{88311C94-7D9A-0A75-C860-94CEA3D7C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9480" y="1658302"/>
            <a:ext cx="11289323" cy="1199371"/>
          </a:xfr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4B1A5FE2-BB48-2714-91AF-E0FB8896870D}"/>
              </a:ext>
            </a:extLst>
          </p:cNvPr>
          <p:cNvSpPr txBox="1">
            <a:spLocks/>
          </p:cNvSpPr>
          <p:nvPr/>
        </p:nvSpPr>
        <p:spPr>
          <a:xfrm>
            <a:off x="823791" y="3260281"/>
            <a:ext cx="10544417" cy="7819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	</a:t>
            </a:r>
            <a:r>
              <a:rPr lang="en-US" sz="2400"/>
              <a:t>QUD-1 				+		QUD-2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/>
              <a:t>AI assertion-1: P (</a:t>
            </a:r>
            <a:r>
              <a:rPr lang="en-US" sz="2400">
                <a:solidFill>
                  <a:schemeClr val="accent1"/>
                </a:solidFill>
              </a:rPr>
              <a:t>main clause</a:t>
            </a:r>
            <a:r>
              <a:rPr lang="en-US" sz="2400"/>
              <a:t>) 	</a:t>
            </a:r>
            <a:r>
              <a:rPr lang="fr-AM" sz="2400"/>
              <a:t>	</a:t>
            </a:r>
            <a:r>
              <a:rPr lang="en-US" sz="2400"/>
              <a:t>AI/NAI assertion-2: (</a:t>
            </a:r>
            <a:r>
              <a:rPr lang="en-US" sz="2400">
                <a:solidFill>
                  <a:schemeClr val="accent1"/>
                </a:solidFill>
              </a:rPr>
              <a:t>conj</a:t>
            </a:r>
            <a:r>
              <a:rPr lang="en-US" sz="2400" b="1" baseline="-25000">
                <a:solidFill>
                  <a:srgbClr val="C00000"/>
                </a:solidFill>
              </a:rPr>
              <a:t>BG</a:t>
            </a:r>
            <a:r>
              <a:rPr lang="en-US" sz="2400"/>
              <a:t> </a:t>
            </a:r>
            <a:r>
              <a:rPr lang="en-US" sz="2400">
                <a:solidFill>
                  <a:schemeClr val="accent1"/>
                </a:solidFill>
              </a:rPr>
              <a:t>– Q</a:t>
            </a:r>
            <a:r>
              <a:rPr lang="en-US" sz="2400" b="1" baseline="-25000">
                <a:solidFill>
                  <a:srgbClr val="C00000"/>
                </a:solidFill>
              </a:rPr>
              <a:t>F</a:t>
            </a:r>
            <a:r>
              <a:rPr lang="en-US" sz="2400" baseline="-2500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AM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0E09525-F596-163E-BE23-C3654DAA6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984" y="4581386"/>
            <a:ext cx="9906313" cy="176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4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8FC67-6188-163C-4386-47C7EF96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AM" b="1" dirty="0"/>
              <a:t>A. Clause-linking in Grammar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272089-30C6-9B00-0189-07D787A46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338"/>
            <a:ext cx="10720388" cy="51006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3200" b="1" dirty="0"/>
              <a:t>A1. E</a:t>
            </a:r>
            <a:r>
              <a:rPr lang="fr-AM" sz="3200" b="1" dirty="0"/>
              <a:t>mpirical data</a:t>
            </a:r>
            <a:r>
              <a:rPr lang="fr-AM" sz="3200" dirty="0"/>
              <a:t>: how many usages for (causal) conjunctions</a:t>
            </a:r>
          </a:p>
          <a:p>
            <a:pPr lvl="1"/>
            <a:r>
              <a:rPr lang="fr-CH" sz="2800" dirty="0"/>
              <a:t>Non-</a:t>
            </a:r>
            <a:r>
              <a:rPr lang="fr-AM" sz="2800" dirty="0"/>
              <a:t>prototypical usages and </a:t>
            </a:r>
            <a:r>
              <a:rPr lang="fr-FR" sz="2800" dirty="0"/>
              <a:t>n</a:t>
            </a:r>
            <a:r>
              <a:rPr lang="fr-AM" sz="2800" dirty="0"/>
              <a:t>on-canonical structures</a:t>
            </a:r>
          </a:p>
          <a:p>
            <a:pPr lvl="1"/>
            <a:endParaRPr lang="fr-AM" sz="2800" dirty="0"/>
          </a:p>
          <a:p>
            <a:r>
              <a:rPr lang="fr-FR" sz="3200" b="1" dirty="0"/>
              <a:t>A2. E</a:t>
            </a:r>
            <a:r>
              <a:rPr lang="fr-AM" sz="3200" b="1" dirty="0"/>
              <a:t>xisting taxonomies</a:t>
            </a:r>
          </a:p>
          <a:p>
            <a:pPr marL="0" indent="0">
              <a:buNone/>
            </a:pPr>
            <a:endParaRPr lang="fr-AM" sz="3200" b="1" dirty="0"/>
          </a:p>
          <a:p>
            <a:r>
              <a:rPr lang="fr-FR" sz="3200" b="1" dirty="0"/>
              <a:t>A3. U</a:t>
            </a:r>
            <a:r>
              <a:rPr lang="fr-AM" sz="3200" b="1" dirty="0"/>
              <a:t>nifying the picture</a:t>
            </a:r>
            <a:r>
              <a:rPr lang="fr-AM" sz="3200" dirty="0"/>
              <a:t>: clause-linking constructional taxonomy</a:t>
            </a:r>
          </a:p>
        </p:txBody>
      </p:sp>
    </p:spTree>
    <p:extLst>
      <p:ext uri="{BB962C8B-B14F-4D97-AF65-F5344CB8AC3E}">
        <p14:creationId xmlns:p14="http://schemas.microsoft.com/office/powerpoint/2010/main" val="16339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D2B11-194E-19B8-D0A9-FF3847A73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AM" sz="6600" b="1" dirty="0"/>
              <a:t>A1. E</a:t>
            </a:r>
            <a:r>
              <a:rPr lang="fr-FR" sz="6600" b="1" dirty="0"/>
              <a:t>m</a:t>
            </a:r>
            <a:r>
              <a:rPr lang="fr-AM" sz="6600" b="1" dirty="0"/>
              <a:t>pirical data </a:t>
            </a:r>
          </a:p>
          <a:p>
            <a:pPr marL="0" indent="0" algn="ctr">
              <a:buNone/>
            </a:pPr>
            <a:r>
              <a:rPr lang="fr-AM" sz="6600" b="1" dirty="0"/>
              <a:t>(PCQ/BCS/WEIL, PSQ/SINCE)</a:t>
            </a:r>
            <a:endParaRPr lang="fr-AM" sz="6600" dirty="0"/>
          </a:p>
        </p:txBody>
      </p:sp>
    </p:spTree>
    <p:extLst>
      <p:ext uri="{BB962C8B-B14F-4D97-AF65-F5344CB8AC3E}">
        <p14:creationId xmlns:p14="http://schemas.microsoft.com/office/powerpoint/2010/main" val="176547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8F271-44AD-27C4-CF82-A8A7519B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31" y="181958"/>
            <a:ext cx="10515600" cy="1007459"/>
          </a:xfrm>
        </p:spPr>
        <p:txBody>
          <a:bodyPr>
            <a:normAutofit/>
          </a:bodyPr>
          <a:lstStyle/>
          <a:p>
            <a:pPr algn="ctr"/>
            <a:r>
              <a:rPr lang="fr-AM" b="1" dirty="0"/>
              <a:t>How many usages for BCS/PCQ/WEIL?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43432D-9C8E-DE3E-93ED-AFA91E9D8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1341912"/>
            <a:ext cx="11459688" cy="513014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AM" dirty="0"/>
              <a:t>Traditional bipartitions</a:t>
            </a:r>
            <a:endParaRPr lang="fr-AM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fr-AM" dirty="0"/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Intermediate</a:t>
            </a:r>
            <a:r>
              <a:rPr lang="fr-FR" dirty="0"/>
              <a:t> (non-</a:t>
            </a:r>
            <a:r>
              <a:rPr lang="fr-FR" dirty="0" err="1"/>
              <a:t>integrated</a:t>
            </a:r>
            <a:r>
              <a:rPr lang="fr-FR" dirty="0"/>
              <a:t>, </a:t>
            </a:r>
            <a:r>
              <a:rPr lang="fr-FR" dirty="0" err="1"/>
              <a:t>subordinated</a:t>
            </a:r>
            <a:r>
              <a:rPr lang="fr-FR" dirty="0"/>
              <a:t>) usages in r</a:t>
            </a:r>
            <a:r>
              <a:rPr lang="fr-AM" dirty="0"/>
              <a:t>ecent approaches</a:t>
            </a:r>
          </a:p>
          <a:p>
            <a:pPr marL="0" indent="0">
              <a:buNone/>
            </a:pPr>
            <a:endParaRPr lang="fr-AM" dirty="0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CED90A9C-7692-D46F-DA95-39C02B8D1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37359"/>
              </p:ext>
            </p:extLst>
          </p:nvPr>
        </p:nvGraphicFramePr>
        <p:xfrm>
          <a:off x="838201" y="1911928"/>
          <a:ext cx="9474199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57">
                  <a:extLst>
                    <a:ext uri="{9D8B030D-6E8A-4147-A177-3AD203B41FA5}">
                      <a16:colId xmlns:a16="http://schemas.microsoft.com/office/drawing/2014/main" val="2268445729"/>
                    </a:ext>
                  </a:extLst>
                </a:gridCol>
                <a:gridCol w="7074042">
                  <a:extLst>
                    <a:ext uri="{9D8B030D-6E8A-4147-A177-3AD203B41FA5}">
                      <a16:colId xmlns:a16="http://schemas.microsoft.com/office/drawing/2014/main" val="1192037945"/>
                    </a:ext>
                  </a:extLst>
                </a:gridCol>
              </a:tblGrid>
              <a:tr h="294859">
                <a:tc>
                  <a:txBody>
                    <a:bodyPr/>
                    <a:lstStyle/>
                    <a:p>
                      <a:r>
                        <a:rPr lang="fr-AM" dirty="0"/>
                        <a:t>PCQ-1/BCS-1/Weil-Vf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</a:t>
                      </a:r>
                      <a:r>
                        <a:rPr lang="fr-AM" dirty="0"/>
                        <a:t>ubordinating conjunction, hypotactic, integrated, bound, CAC, </a:t>
                      </a:r>
                      <a:r>
                        <a:rPr lang="fr-AM" i="1" dirty="0"/>
                        <a:t>régi </a:t>
                      </a:r>
                      <a:r>
                        <a:rPr lang="fr-AM" i="0" dirty="0"/>
                        <a:t>(</a:t>
                      </a:r>
                      <a:r>
                        <a:rPr lang="fr-AM" i="1" dirty="0"/>
                        <a:t>lié</a:t>
                      </a:r>
                      <a:r>
                        <a:rPr lang="fr-AM" i="0" dirty="0"/>
                        <a:t>)</a:t>
                      </a:r>
                      <a:endParaRPr lang="fr-A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018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AM" dirty="0"/>
                        <a:t>PCQ-2/BCS-2/Weil-V2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dirty="0"/>
                        <a:t>Discourse marker, paratactic, coordination, NiC, Nucleus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843526"/>
                  </a:ext>
                </a:extLst>
              </a:tr>
            </a:tbl>
          </a:graphicData>
        </a:graphic>
      </p:graphicFrame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07369EE-0F1C-F034-2A08-19408BF95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65945"/>
              </p:ext>
            </p:extLst>
          </p:nvPr>
        </p:nvGraphicFramePr>
        <p:xfrm>
          <a:off x="838201" y="3652559"/>
          <a:ext cx="1025051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62">
                  <a:extLst>
                    <a:ext uri="{9D8B030D-6E8A-4147-A177-3AD203B41FA5}">
                      <a16:colId xmlns:a16="http://schemas.microsoft.com/office/drawing/2014/main" val="34685738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20792114"/>
                    </a:ext>
                  </a:extLst>
                </a:gridCol>
                <a:gridCol w="1184857">
                  <a:extLst>
                    <a:ext uri="{9D8B030D-6E8A-4147-A177-3AD203B41FA5}">
                      <a16:colId xmlns:a16="http://schemas.microsoft.com/office/drawing/2014/main" val="1471110717"/>
                    </a:ext>
                  </a:extLst>
                </a:gridCol>
                <a:gridCol w="1596980">
                  <a:extLst>
                    <a:ext uri="{9D8B030D-6E8A-4147-A177-3AD203B41FA5}">
                      <a16:colId xmlns:a16="http://schemas.microsoft.com/office/drawing/2014/main" val="1887200617"/>
                    </a:ext>
                  </a:extLst>
                </a:gridCol>
                <a:gridCol w="1193626">
                  <a:extLst>
                    <a:ext uri="{9D8B030D-6E8A-4147-A177-3AD203B41FA5}">
                      <a16:colId xmlns:a16="http://schemas.microsoft.com/office/drawing/2014/main" val="1334923210"/>
                    </a:ext>
                  </a:extLst>
                </a:gridCol>
                <a:gridCol w="1665485">
                  <a:extLst>
                    <a:ext uri="{9D8B030D-6E8A-4147-A177-3AD203B41FA5}">
                      <a16:colId xmlns:a16="http://schemas.microsoft.com/office/drawing/2014/main" val="238613377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AM" dirty="0"/>
                        <a:t>PCQ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AM" dirty="0"/>
                        <a:t>BCS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AM" dirty="0"/>
                        <a:t>WEIL-Vf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750416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fr-AM" i="1" dirty="0">
                          <a:solidFill>
                            <a:srgbClr val="7030A0"/>
                          </a:solidFill>
                        </a:rPr>
                        <a:t>Lambrecht &amp; al 2006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rgbClr val="0070C0"/>
                          </a:solidFill>
                        </a:rPr>
                        <a:t>1. </a:t>
                      </a:r>
                      <a:r>
                        <a:rPr lang="fr-FR" b="0" dirty="0">
                          <a:solidFill>
                            <a:srgbClr val="0070C0"/>
                          </a:solidFill>
                        </a:rPr>
                        <a:t>P</a:t>
                      </a:r>
                      <a:r>
                        <a:rPr lang="fr-AM" b="0" dirty="0">
                          <a:solidFill>
                            <a:srgbClr val="0070C0"/>
                          </a:solidFill>
                        </a:rPr>
                        <a:t>arenthetical-appositive</a:t>
                      </a:r>
                      <a:endParaRPr lang="fr-AM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7030A0"/>
                          </a:solidFill>
                        </a:rPr>
                        <a:t>Verstraete 2007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Free subordination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7030A0"/>
                          </a:solidFill>
                        </a:rPr>
                        <a:t>Kempen &amp; Harbusch 2016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foregrounded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448766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rgbClr val="0070C0"/>
                          </a:solidFill>
                        </a:rPr>
                        <a:t>2. A</a:t>
                      </a:r>
                      <a:r>
                        <a:rPr lang="fr-AM" b="0" dirty="0">
                          <a:solidFill>
                            <a:srgbClr val="0070C0"/>
                          </a:solidFill>
                        </a:rPr>
                        <a:t>fterthought assertion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A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backgrounded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3945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fr-AM" b="0" i="0" dirty="0">
                          <a:solidFill>
                            <a:schemeClr val="tx1"/>
                          </a:solidFill>
                        </a:rPr>
                        <a:t>Approche Pronominale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AM" b="0" i="1" dirty="0">
                          <a:solidFill>
                            <a:srgbClr val="7030A0"/>
                          </a:solidFill>
                        </a:rPr>
                        <a:t>(Debaisieux 2013)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1. E</a:t>
                      </a:r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péxégèse</a:t>
                      </a:r>
                    </a:p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2. Satellite régi</a:t>
                      </a:r>
                    </a:p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3. </a:t>
                      </a:r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U</a:t>
                      </a:r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nclassified clefts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i="1" dirty="0">
                          <a:solidFill>
                            <a:srgbClr val="7030A0"/>
                          </a:solidFill>
                        </a:rPr>
                        <a:t>Haegeman</a:t>
                      </a:r>
                      <a:r>
                        <a:rPr lang="fr-AM" dirty="0"/>
                        <a:t> /</a:t>
                      </a:r>
                      <a:r>
                        <a:rPr lang="fr-AM" i="1" dirty="0">
                          <a:solidFill>
                            <a:srgbClr val="7030A0"/>
                          </a:solidFill>
                        </a:rPr>
                        <a:t>Frey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Pac (Peripheral adverbial clauses)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7030A0"/>
                          </a:solidFill>
                        </a:rPr>
                        <a:t>Haegeman</a:t>
                      </a:r>
                    </a:p>
                    <a:p>
                      <a:r>
                        <a:rPr lang="fr-AM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AM" dirty="0">
                          <a:solidFill>
                            <a:srgbClr val="7030A0"/>
                          </a:solidFill>
                        </a:rPr>
                        <a:t>Frey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PAC</a:t>
                      </a:r>
                    </a:p>
                    <a:p>
                      <a:r>
                        <a:rPr lang="fr-AM" dirty="0">
                          <a:solidFill>
                            <a:srgbClr val="0070C0"/>
                          </a:solidFill>
                        </a:rPr>
                        <a:t>NiC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8180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48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32089-3DEB-1B6B-CB34-7647D69E7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/>
              <a:t>W</a:t>
            </a:r>
            <a:r>
              <a:rPr lang="fr-AM" sz="3600" b="1" dirty="0"/>
              <a:t>hat type of constructional profile for Since/PSQ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761111-3929-FEE2-2BE2-6CB43A21A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428750"/>
            <a:ext cx="11379901" cy="506412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dirty="0" err="1"/>
              <a:t>T</a:t>
            </a:r>
            <a:r>
              <a:rPr lang="fr-AM" dirty="0"/>
              <a:t>raditional </a:t>
            </a:r>
            <a:r>
              <a:rPr lang="fr-AM" u="sng" dirty="0"/>
              <a:t>PSQ/SINCE/DA</a:t>
            </a:r>
          </a:p>
          <a:p>
            <a:pPr lvl="1"/>
            <a:r>
              <a:rPr lang="fr-AM" dirty="0"/>
              <a:t>Binary </a:t>
            </a:r>
            <a:r>
              <a:rPr lang="fr-FR" dirty="0"/>
              <a:t>Grammatical profile: </a:t>
            </a:r>
            <a:r>
              <a:rPr lang="fr-AM" dirty="0"/>
              <a:t>subordinating &amp; non-integrated</a:t>
            </a:r>
          </a:p>
          <a:p>
            <a:pPr lvl="1"/>
            <a:r>
              <a:rPr lang="fr-FR" dirty="0"/>
              <a:t>Communicative value: P</a:t>
            </a:r>
            <a:r>
              <a:rPr lang="fr-AM" dirty="0"/>
              <a:t>resupposed, backgrounded, not assertive, no speaker’s commitment</a:t>
            </a:r>
          </a:p>
          <a:p>
            <a:r>
              <a:rPr lang="fr-AM" dirty="0"/>
              <a:t>Recent accounts and Issues with PSQ</a:t>
            </a:r>
          </a:p>
          <a:p>
            <a:pPr lvl="1"/>
            <a:r>
              <a:rPr lang="fr-AM" b="1" dirty="0"/>
              <a:t>Satellite, PSQ-1</a:t>
            </a:r>
            <a:r>
              <a:rPr lang="fr-AM" dirty="0"/>
              <a:t> vs. </a:t>
            </a:r>
            <a:r>
              <a:rPr lang="fr-AM" b="1" dirty="0"/>
              <a:t>Nucleus, PSQ-2 </a:t>
            </a:r>
            <a:r>
              <a:rPr lang="fr-AM" dirty="0"/>
              <a:t>(</a:t>
            </a:r>
            <a:r>
              <a:rPr lang="fr-AM" dirty="0">
                <a:solidFill>
                  <a:srgbClr val="7030A0"/>
                </a:solidFill>
              </a:rPr>
              <a:t>Debaisieux 2013, 2016</a:t>
            </a:r>
            <a:r>
              <a:rPr lang="fr-AM" dirty="0"/>
              <a:t>) </a:t>
            </a:r>
            <a:r>
              <a:rPr lang="fr-AM" dirty="0">
                <a:solidFill>
                  <a:srgbClr val="C00000"/>
                </a:solidFill>
              </a:rPr>
              <a:t>= PCQ 2  ?</a:t>
            </a:r>
            <a:endParaRPr lang="fr-AM" b="1" dirty="0"/>
          </a:p>
          <a:p>
            <a:pPr lvl="2"/>
            <a:r>
              <a:rPr lang="fr-AM" dirty="0"/>
              <a:t>(preposable, backgrounded, presuppositional vs. not preposable, foregrounded, assertive)</a:t>
            </a:r>
          </a:p>
          <a:p>
            <a:pPr lvl="1"/>
            <a:r>
              <a:rPr lang="fr-AM" b="1" dirty="0"/>
              <a:t>PAC</a:t>
            </a:r>
            <a:r>
              <a:rPr lang="fr-AM" dirty="0"/>
              <a:t>-Since and </a:t>
            </a:r>
            <a:r>
              <a:rPr lang="fr-AM" b="1" dirty="0"/>
              <a:t>NiC</a:t>
            </a:r>
            <a:r>
              <a:rPr lang="fr-AM" dirty="0"/>
              <a:t>-Since : semantic bipartition (</a:t>
            </a:r>
            <a:r>
              <a:rPr lang="fr-AM" dirty="0">
                <a:solidFill>
                  <a:srgbClr val="7030A0"/>
                </a:solidFill>
              </a:rPr>
              <a:t>Haegeman 2019</a:t>
            </a:r>
            <a:r>
              <a:rPr lang="fr-AM" dirty="0"/>
              <a:t>)</a:t>
            </a:r>
          </a:p>
          <a:p>
            <a:pPr lvl="2"/>
            <a:r>
              <a:rPr lang="fr-AM" dirty="0">
                <a:solidFill>
                  <a:srgbClr val="C00000"/>
                </a:solidFill>
              </a:rPr>
              <a:t>echoic, supportive (aka, non-assertive, presuppositional =&gt; PSQ-1) PAC vs. </a:t>
            </a:r>
            <a:r>
              <a:rPr lang="fr-FR" dirty="0">
                <a:solidFill>
                  <a:srgbClr val="C00000"/>
                </a:solidFill>
              </a:rPr>
              <a:t>R</a:t>
            </a:r>
            <a:r>
              <a:rPr lang="fr-AM" dirty="0">
                <a:solidFill>
                  <a:srgbClr val="C00000"/>
                </a:solidFill>
              </a:rPr>
              <a:t>hetorical IF (epistemic-modal assertivity =&gt; PSQ-2)</a:t>
            </a:r>
            <a:endParaRPr lang="fr-AM" dirty="0"/>
          </a:p>
          <a:p>
            <a:pPr lvl="1"/>
            <a:r>
              <a:rPr lang="fr-AM" dirty="0"/>
              <a:t>Modal subordinated </a:t>
            </a:r>
            <a:r>
              <a:rPr lang="fr-AM" b="1" dirty="0"/>
              <a:t>Since</a:t>
            </a:r>
            <a:r>
              <a:rPr lang="fr-AM" dirty="0"/>
              <a:t>-clause, preposable (</a:t>
            </a:r>
            <a:r>
              <a:rPr lang="fr-AM" dirty="0">
                <a:solidFill>
                  <a:srgbClr val="7030A0"/>
                </a:solidFill>
              </a:rPr>
              <a:t>Verstraete 2007</a:t>
            </a:r>
            <a:r>
              <a:rPr lang="fr-AM" dirty="0"/>
              <a:t>)</a:t>
            </a:r>
          </a:p>
          <a:p>
            <a:pPr lvl="2"/>
            <a:r>
              <a:rPr lang="fr-FR" dirty="0"/>
              <a:t>M</a:t>
            </a:r>
            <a:r>
              <a:rPr lang="fr-AM" dirty="0"/>
              <a:t>odal-assertive Illocutionary force, speaker’s commitment, </a:t>
            </a:r>
            <a:r>
              <a:rPr lang="fr-AM" dirty="0">
                <a:solidFill>
                  <a:srgbClr val="C00000"/>
                </a:solidFill>
              </a:rPr>
              <a:t>but no basic clause types</a:t>
            </a:r>
          </a:p>
        </p:txBody>
      </p:sp>
    </p:spTree>
    <p:extLst>
      <p:ext uri="{BB962C8B-B14F-4D97-AF65-F5344CB8AC3E}">
        <p14:creationId xmlns:p14="http://schemas.microsoft.com/office/powerpoint/2010/main" val="126957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D2B11-194E-19B8-D0A9-FF3847A73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AM" sz="6600" b="1" dirty="0"/>
              <a:t>A2. </a:t>
            </a:r>
            <a:r>
              <a:rPr lang="fr-CH" sz="6600" b="1" dirty="0" err="1"/>
              <a:t>Existing</a:t>
            </a:r>
            <a:r>
              <a:rPr lang="fr-CH" sz="6600" b="1" dirty="0"/>
              <a:t> </a:t>
            </a:r>
            <a:r>
              <a:rPr lang="fr-CH" sz="6600" b="1" dirty="0" err="1"/>
              <a:t>constructional</a:t>
            </a:r>
            <a:r>
              <a:rPr lang="fr-CH" sz="6600" b="1" dirty="0"/>
              <a:t> taxonomies</a:t>
            </a:r>
            <a:endParaRPr lang="fr-AM" sz="6600" b="1" dirty="0"/>
          </a:p>
          <a:p>
            <a:pPr marL="0" indent="0" algn="ctr">
              <a:buNone/>
            </a:pPr>
            <a:r>
              <a:rPr lang="fr-AM" sz="5400" dirty="0"/>
              <a:t>Putting the empirical data into the conceptual models</a:t>
            </a:r>
          </a:p>
        </p:txBody>
      </p:sp>
    </p:spTree>
    <p:extLst>
      <p:ext uri="{BB962C8B-B14F-4D97-AF65-F5344CB8AC3E}">
        <p14:creationId xmlns:p14="http://schemas.microsoft.com/office/powerpoint/2010/main" val="169890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8A18-B136-9256-9282-04532613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559"/>
          </a:xfrm>
        </p:spPr>
        <p:txBody>
          <a:bodyPr>
            <a:noAutofit/>
          </a:bodyPr>
          <a:lstStyle/>
          <a:p>
            <a:pPr algn="ctr"/>
            <a:r>
              <a:rPr lang="fr-CH" sz="2800" b="1" dirty="0" err="1"/>
              <a:t>Grammar</a:t>
            </a:r>
            <a:r>
              <a:rPr lang="fr-CH" sz="2800" b="1" dirty="0"/>
              <a:t> dimension in </a:t>
            </a:r>
            <a:r>
              <a:rPr lang="fr-CH" sz="2800" b="1" dirty="0" err="1"/>
              <a:t>constructional</a:t>
            </a:r>
            <a:r>
              <a:rPr lang="fr-CH" sz="2800" b="1" dirty="0"/>
              <a:t> </a:t>
            </a:r>
            <a:r>
              <a:rPr lang="fr-AM" sz="2800" b="1" dirty="0"/>
              <a:t>clause-linking taxonomies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15EA3A-1752-CC53-8E55-ACA800E0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AM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36A918C-C189-AEF0-95E2-30F253F311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657300"/>
              </p:ext>
            </p:extLst>
          </p:nvPr>
        </p:nvGraphicFramePr>
        <p:xfrm>
          <a:off x="538619" y="1119116"/>
          <a:ext cx="11021036" cy="5508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404">
                  <a:extLst>
                    <a:ext uri="{9D8B030D-6E8A-4147-A177-3AD203B41FA5}">
                      <a16:colId xmlns:a16="http://schemas.microsoft.com/office/drawing/2014/main" val="1409928473"/>
                    </a:ext>
                  </a:extLst>
                </a:gridCol>
                <a:gridCol w="3279903">
                  <a:extLst>
                    <a:ext uri="{9D8B030D-6E8A-4147-A177-3AD203B41FA5}">
                      <a16:colId xmlns:a16="http://schemas.microsoft.com/office/drawing/2014/main" val="1739877674"/>
                    </a:ext>
                  </a:extLst>
                </a:gridCol>
                <a:gridCol w="3035251">
                  <a:extLst>
                    <a:ext uri="{9D8B030D-6E8A-4147-A177-3AD203B41FA5}">
                      <a16:colId xmlns:a16="http://schemas.microsoft.com/office/drawing/2014/main" val="538890230"/>
                    </a:ext>
                  </a:extLst>
                </a:gridCol>
                <a:gridCol w="3459478">
                  <a:extLst>
                    <a:ext uri="{9D8B030D-6E8A-4147-A177-3AD203B41FA5}">
                      <a16:colId xmlns:a16="http://schemas.microsoft.com/office/drawing/2014/main" val="3748911397"/>
                    </a:ext>
                  </a:extLst>
                </a:gridCol>
              </a:tblGrid>
              <a:tr h="5093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Linguistic levels of constructional analysis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fr-AM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arameters underlying the taxonomy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Constructional taxonomy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170860"/>
                  </a:ext>
                </a:extLst>
              </a:tr>
              <a:tr h="471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Bluhdorn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endParaRPr lang="fr-AM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mbedding (preposability)+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CH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Government</a:t>
                      </a:r>
                      <a:r>
                        <a:rPr lang="fr-CH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(V-final)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categories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vs. coordination</a:t>
                      </a:r>
                      <a:endParaRPr lang="fr-AM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53750"/>
                  </a:ext>
                </a:extLst>
              </a:tr>
              <a:tr h="445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Subordination and Embedding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2 = 4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subordination, 1 coordinaiton,1 intermediate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008084"/>
                  </a:ext>
                </a:extLst>
              </a:tr>
              <a:tr h="4815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Ducrot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semantic</a:t>
                      </a:r>
                      <a:endParaRPr lang="fr-AM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Subordination &amp; coordination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hypotaxis &amp; parataxis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4</a:t>
                      </a:r>
                      <a:endParaRPr lang="fr-AM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fr-AM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322508"/>
                  </a:ext>
                </a:extLst>
              </a:tr>
              <a:tr h="4732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Haegeman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Discourse-grammar levels (initial account)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layers of Grammar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integration (i) </a:t>
                      </a:r>
                      <a:r>
                        <a:rPr lang="fr-AM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fr-AM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emantic </a:t>
                      </a:r>
                      <a:r>
                        <a:rPr lang="fr-AM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embedding (e)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= 3 categories   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CAC       PAC      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+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,+e      +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,-e       -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,-e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610019"/>
                  </a:ext>
                </a:extLst>
              </a:tr>
              <a:tr h="6554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C&amp;J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 module: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dimensions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Syntactic sub-/coordination,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 sub-/coordination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Within coordination, 2 sub-types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(1x2 = 2)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75018"/>
                  </a:ext>
                </a:extLst>
              </a:tr>
              <a:tr h="2575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Belyaev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yntactic </a:t>
                      </a:r>
                      <a:r>
                        <a:rPr lang="fr-AM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functional/</a:t>
                      </a:r>
                      <a:r>
                        <a:rPr lang="fr-AM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semantic</a:t>
                      </a: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ub-coordination, syntactic &amp;semantic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fr-AM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sub-types for syntactic coordination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49186"/>
                  </a:ext>
                </a:extLst>
              </a:tr>
              <a:tr h="5311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AP-based works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Grammar-Discourse interface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Grammatical links and discourse units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Regency </a:t>
                      </a:r>
                      <a:r>
                        <a:rPr lang="en-US" sz="140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rection</a:t>
                      </a:r>
                      <a:r>
                        <a:rPr lang="en-US" sz="140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linking (</a:t>
                      </a:r>
                      <a:r>
                        <a:rPr lang="en-US" sz="1400" i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liage</a:t>
                      </a:r>
                      <a:r>
                        <a:rPr lang="en-US" sz="140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Nucleus-Satellite</a:t>
                      </a:r>
                      <a:endParaRPr lang="fr-AM" sz="14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2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5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edge categories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+ 3 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intermediate categories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56659"/>
                  </a:ext>
                </a:extLst>
              </a:tr>
              <a:tr h="531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Verstraete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discourse-functional (structural-illocutionary)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«interpersonal » functions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illocutionary +1 IS-communicative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(1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coordination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+ 3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subordination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+ (1(+(1+1)))</a:t>
                      </a:r>
                      <a:endParaRPr lang="fr-AM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78067"/>
                  </a:ext>
                </a:extLst>
              </a:tr>
              <a:tr h="3391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SDRT</a:t>
                      </a:r>
                      <a:endParaRPr lang="fr-AM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Discourse-level/illocutionary</a:t>
                      </a:r>
                      <a:endParaRPr lang="fr-AM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AM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ubordination-coordination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 typeface="Times New Roman" panose="02020603050405020304" pitchFamily="18" charset="0"/>
                        <a:buNone/>
                      </a:pPr>
                      <a:r>
                        <a:rPr lang="fr-AM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Discourse-subordination vs. D-coordination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99155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RST</a:t>
                      </a:r>
                      <a:endParaRPr lang="fr-AM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 vs. grammar distinct levels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 link: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hypotax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vs.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paratax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Discourse-importance: Nucleus vs. Satellite;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Symmetric-asymmetric patterns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x 2 x 2 = 8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Hptx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Prtx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N-S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S-N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S-S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339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14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7930</TotalTime>
  <Words>4941</Words>
  <Application>Microsoft Macintosh PowerPoint</Application>
  <PresentationFormat>Grand écran</PresentationFormat>
  <Paragraphs>942</Paragraphs>
  <Slides>39</Slides>
  <Notes>29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Thème Office</vt:lpstr>
      <vt:lpstr>A bi-dimensional account for adverbial clauses between grammar and discourse </vt:lpstr>
      <vt:lpstr>General Intro</vt:lpstr>
      <vt:lpstr>Présentation PowerPoint</vt:lpstr>
      <vt:lpstr>A. Clause-linking in Grammar</vt:lpstr>
      <vt:lpstr>Présentation PowerPoint</vt:lpstr>
      <vt:lpstr>How many usages for BCS/PCQ/WEIL?</vt:lpstr>
      <vt:lpstr>What type of constructional profile for Since/PSQ ?</vt:lpstr>
      <vt:lpstr>Présentation PowerPoint</vt:lpstr>
      <vt:lpstr>Grammar dimension in constructional clause-linking taxonomies</vt:lpstr>
      <vt:lpstr>Grammar dimension in constructional clause-linking taxonomies</vt:lpstr>
      <vt:lpstr>Grammar dimension in constructional clause-linking taxonomies</vt:lpstr>
      <vt:lpstr>Présentation PowerPoint</vt:lpstr>
      <vt:lpstr>Unifying constructional clause-linking taxonomy</vt:lpstr>
      <vt:lpstr>2nd-level sub-divisions (within the paratactics)</vt:lpstr>
      <vt:lpstr>Empirical data &amp; categories</vt:lpstr>
      <vt:lpstr>Illocutionary profiles of adverbial clauses</vt:lpstr>
      <vt:lpstr>Reanalysis of non-evident examples</vt:lpstr>
      <vt:lpstr>Présentation PowerPoint</vt:lpstr>
      <vt:lpstr>Discourse-level analysis: 3 working principles</vt:lpstr>
      <vt:lpstr>Postulate 3</vt:lpstr>
      <vt:lpstr>Hypotactic subordination</vt:lpstr>
      <vt:lpstr>Paratactic Modal subordination</vt:lpstr>
      <vt:lpstr>Paratactic Free subordination</vt:lpstr>
      <vt:lpstr>Coordination</vt:lpstr>
      <vt:lpstr>Bonus: Hypotactic coordination </vt:lpstr>
      <vt:lpstr>Overall picture</vt:lpstr>
      <vt:lpstr>References</vt:lpstr>
      <vt:lpstr>References</vt:lpstr>
      <vt:lpstr>Présentation PowerPoint</vt:lpstr>
      <vt:lpstr>Existing clause-linking taxonomical accounts</vt:lpstr>
      <vt:lpstr>Existing clause-linking accounts: linguistic levels of analysis</vt:lpstr>
      <vt:lpstr>Correspondances between categories in existing accounts</vt:lpstr>
      <vt:lpstr>Correspondaces between categories: syntactic delimitation: Coordination vs. subordination</vt:lpstr>
      <vt:lpstr>Correspondaces between categories: semantic delimitation: non-integration vs. illocutionary integration</vt:lpstr>
      <vt:lpstr>A2. Features of semantic integration</vt:lpstr>
      <vt:lpstr>Unified taxonomy with respect to existing typologies</vt:lpstr>
      <vt:lpstr>Illocutionary profiles of adverbial clauses</vt:lpstr>
      <vt:lpstr>Paratactic Free subordination</vt:lpstr>
      <vt:lpstr>Discourse—communicative profiles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bi-dimensional account for adverbial clauses between discourse and grammar:</dc:title>
  <dc:creator>Jivanyan Hasmik</dc:creator>
  <cp:lastModifiedBy>Jivanyan Hasmik</cp:lastModifiedBy>
  <cp:revision>33</cp:revision>
  <dcterms:created xsi:type="dcterms:W3CDTF">2022-05-06T11:27:32Z</dcterms:created>
  <dcterms:modified xsi:type="dcterms:W3CDTF">2022-05-19T20:55:01Z</dcterms:modified>
</cp:coreProperties>
</file>